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7" r:id="rId2"/>
    <p:sldId id="310" r:id="rId3"/>
    <p:sldId id="314" r:id="rId4"/>
    <p:sldId id="315" r:id="rId5"/>
    <p:sldId id="317" r:id="rId6"/>
    <p:sldId id="316" r:id="rId7"/>
    <p:sldId id="313" r:id="rId8"/>
    <p:sldId id="320" r:id="rId9"/>
    <p:sldId id="3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1592-88BF-764D-8CAC-33635230D3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76DDB-3238-E34C-BC83-BB4AF38A1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minute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begin with a program instead of a line item, the impact of the request is at the program level and tied to the organization's results. It allows departments to declare intent and add narrative; then, it gives decision-makers the ability to observe the big picture.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try and bring home the concepts and examples we reviewed today……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A11C-8F1D-4B4D-882D-07B849A259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8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C60E-5294-9841-9926-AC44346E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61192-A86D-7445-B367-770A7594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984CF-B8D4-5C4B-B7D1-7F2CF7A4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BCB4-40E5-0A49-8C5B-A0A7552B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3051-F246-894E-93A4-F154FA1B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5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D791-983B-8940-B5E0-8DFF641A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27599-7B44-414B-BC67-898B07B8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E2A08-0003-CD49-BD8F-D16F263B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5F965-5166-9347-AF30-C323B9B5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7E268-72C0-5442-938E-A5D57268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EDB4D-E1C1-8D4C-B03D-908A345A1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FDA5E-7C8E-E34A-BE4C-694076363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6BE7-EE8E-1C49-B2A1-8D4649FE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A7610-10C3-A745-9430-40621466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982B3-A19E-F74B-9402-8F2DA58B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0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103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88BDDB4-370C-BD4A-AFD4-9906C862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819" y="6492875"/>
            <a:ext cx="2743200" cy="365125"/>
          </a:xfrm>
        </p:spPr>
        <p:txBody>
          <a:bodyPr/>
          <a:lstStyle/>
          <a:p>
            <a:r>
              <a:rPr lang="en-US" dirty="0"/>
              <a:t>Copyright ICMA 2022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5A92041-A98E-9049-B8A2-4EAAB56E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477137"/>
            <a:ext cx="2743200" cy="365125"/>
          </a:xfrm>
        </p:spPr>
        <p:txBody>
          <a:bodyPr/>
          <a:lstStyle/>
          <a:p>
            <a:fld id="{7BBD7F6D-525D-9B4A-A48F-EA155703C8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90AB53D5-379C-1F49-A1C9-C65FF0E8C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12529" y="153329"/>
            <a:ext cx="1057556" cy="340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A4194-A20F-1146-8D14-355E5C65102B}"/>
              </a:ext>
            </a:extLst>
          </p:cNvPr>
          <p:cNvSpPr/>
          <p:nvPr userDrawn="1"/>
        </p:nvSpPr>
        <p:spPr>
          <a:xfrm>
            <a:off x="4521392" y="3067482"/>
            <a:ext cx="3437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77"/>
              </a:rPr>
              <a:t>Add large image here</a:t>
            </a:r>
          </a:p>
        </p:txBody>
      </p:sp>
    </p:spTree>
    <p:extLst>
      <p:ext uri="{BB962C8B-B14F-4D97-AF65-F5344CB8AC3E}">
        <p14:creationId xmlns:p14="http://schemas.microsoft.com/office/powerpoint/2010/main" val="39823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526-4D86-194B-9E86-088AE11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7206-6A9B-3F43-9983-485BE4249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7C798-B473-184A-9D89-1D285F8D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5831C-BC48-3D40-B2FD-C7241CF9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6B01-C540-AA4B-9F1A-A9020F65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3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9EDF-F4CB-C349-B6B8-B6620BE7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825D-0BF3-6640-942A-DFE3E1260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499B-6AB7-AF40-81DC-EB74001B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624F8-E5B7-BF41-ACA9-9D5D0689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9594-7F0A-C846-9758-0061510E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6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9F37-C264-2B46-B78A-087FEED3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DD5E-E021-6A41-A06E-D1339CB4F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D5340-6C2D-9649-A8BD-71E769315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AF800-7DAD-2D44-8FB8-75266C2F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5778-2998-E344-8D43-DCA51156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A0920-FD00-4743-A0BD-A2F9294A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50DB-E53D-1149-8327-C1FC28BA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DC30-076C-EE40-BDF5-C7EC17A4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30CC0-F272-6F4C-81C4-0C716849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377D-BE03-8A4B-B6EF-ECDBB68E7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E55F0-8D83-8748-81BA-941094D8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5292A-104E-6D42-AD87-E709D72E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A1248-56E2-664F-AF17-3D371288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1DC27-E040-1B4F-878F-8F2460FA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1268-72F5-9F4D-8D85-F46B7ADF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CF341-63BE-D944-B808-245FA5BC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4C46F-FF26-D647-BA6F-FBB61279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94F9F-DCB2-424F-A5FF-FBC21FC9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3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87FDB-878E-F84C-BC4F-142B4383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33747-929C-3444-A1FA-6125198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5F57-80AE-DA48-9EF5-B92EA9C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C912-0B0A-1747-90AE-AFAD793D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57AE-7E14-E742-B950-21070700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EF1BF-D57B-9244-A884-DD48809EE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37AA6-9BA1-D142-9BC2-557711A4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512EF-D084-C646-BB93-C4A5EACB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061AE-26BE-1D44-97D8-197927E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4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925-CD40-9742-8DA5-0CD4D7F8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C3883-3FD9-7B4B-B977-DEEAB9B33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9A13A-C1C2-AC49-8973-7F3038591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5F12-3A94-E546-8789-DFBD358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AE7A-EA95-1044-A917-14CBF5C9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35C74-7886-3348-8D64-77FEF129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5F190-C89A-0A41-A7FB-9238ED8E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9616-7A07-CE4A-9CE2-5F98FEC22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EC98-93D5-1043-831B-77EA659DB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C9A4-C9C2-884C-99B0-0153F1E7EDF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247E8-0925-3F49-B74C-70B91E06B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6438-172D-D648-AFB8-8A99F1A9C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68BA-B399-3845-A5F5-80D0347A2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2CD19-0312-6402-FE53-47C2FA46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2500" b="1250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A7D1BC-8DB5-6A5A-3D6D-BE211EF5FA6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1037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i="1" dirty="0"/>
              <a:t>A Collaboration Between ResourceX &amp; Results for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6D7A3-A712-78B5-46A2-374597A59D53}"/>
              </a:ext>
            </a:extLst>
          </p:cNvPr>
          <p:cNvSpPr/>
          <p:nvPr/>
        </p:nvSpPr>
        <p:spPr>
          <a:xfrm>
            <a:off x="974272" y="1827742"/>
            <a:ext cx="10243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 panose="020F0802020204030203" pitchFamily="34" charset="0"/>
              </a:rPr>
              <a:t>Program Data</a:t>
            </a:r>
          </a:p>
          <a:p>
            <a:pPr algn="ctr"/>
            <a:r>
              <a:rPr 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 panose="020F0802020204030203" pitchFamily="34" charset="0"/>
              </a:rPr>
              <a:t>Analysis Initiative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953CB3D-3F50-E840-B6F9-12D136335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245428"/>
            <a:ext cx="4572000" cy="2286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42CBE0-9C6A-F946-80FB-54AEF2CD6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10A96C-85B9-9C47-992E-EAD7AA1D822F}"/>
              </a:ext>
            </a:extLst>
          </p:cNvPr>
          <p:cNvSpPr/>
          <p:nvPr/>
        </p:nvSpPr>
        <p:spPr>
          <a:xfrm>
            <a:off x="218661" y="1530627"/>
            <a:ext cx="6380921" cy="2136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ICLEI USA &amp; ResourceX </a:t>
            </a:r>
          </a:p>
          <a:p>
            <a:pPr algn="ctr"/>
            <a:r>
              <a:rPr lang="en-US" sz="2800" b="1" i="1" u="sng" dirty="0"/>
              <a:t>Budgeting for Resilient Action Cohort </a:t>
            </a:r>
          </a:p>
          <a:p>
            <a:pPr algn="ctr"/>
            <a:r>
              <a:rPr lang="en-US" sz="2800" b="1" dirty="0"/>
              <a:t>in Partnership with the East Central Florida Regional Resilience Collaborative</a:t>
            </a:r>
          </a:p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A8F285-C78A-F04F-9DB4-4ED4C63DEAFB}"/>
              </a:ext>
            </a:extLst>
          </p:cNvPr>
          <p:cNvSpPr/>
          <p:nvPr/>
        </p:nvSpPr>
        <p:spPr>
          <a:xfrm>
            <a:off x="218661" y="4245427"/>
            <a:ext cx="45719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Integrating Local Government </a:t>
            </a:r>
          </a:p>
          <a:p>
            <a:pPr algn="ctr"/>
            <a:r>
              <a:rPr lang="en-US" sz="2000" b="1" dirty="0"/>
              <a:t>Budgeting and Procurement</a:t>
            </a:r>
            <a:endParaRPr lang="en-US" sz="2000" dirty="0"/>
          </a:p>
          <a:p>
            <a:pPr algn="ctr"/>
            <a:r>
              <a:rPr lang="en-US" sz="2000" b="1" dirty="0"/>
              <a:t>to Advance Resilience Outcomes</a:t>
            </a:r>
            <a:endParaRPr lang="en-US" sz="20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6B56CC-3B08-2A47-92B1-DE53D97187AB}"/>
              </a:ext>
            </a:extLst>
          </p:cNvPr>
          <p:cNvSpPr/>
          <p:nvPr/>
        </p:nvSpPr>
        <p:spPr>
          <a:xfrm>
            <a:off x="218661" y="5495280"/>
            <a:ext cx="4571999" cy="1223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FF01E-2AC9-FB4D-A7C3-2BCF287DAB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38"/>
          <a:stretch/>
        </p:blipFill>
        <p:spPr bwMode="auto">
          <a:xfrm>
            <a:off x="837947" y="139148"/>
            <a:ext cx="1666713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D9004A-2A52-4045-8800-6718C8043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" b="5354"/>
          <a:stretch>
            <a:fillRect/>
          </a:stretch>
        </p:blipFill>
        <p:spPr bwMode="auto">
          <a:xfrm>
            <a:off x="2365086" y="276943"/>
            <a:ext cx="2318385" cy="1096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9CC9B-736B-D041-A467-A3BE0E9A74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4" y="5558426"/>
            <a:ext cx="2267712" cy="10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88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3E229-3217-E243-B859-C02606AE898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The Ambition Gap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From Intent to Implementation in Local Climate Action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76C-0B06-8B4E-AF3E-98C26A2BF9A8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Too many local governments feel stymied by an </a:t>
            </a:r>
            <a:r>
              <a:rPr lang="en-US" sz="2000" i="1" dirty="0"/>
              <a:t>“analysis and planning cycle”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An identified gap is the need for </a:t>
            </a:r>
            <a:r>
              <a:rPr lang="en-US" sz="2000" i="1" dirty="0"/>
              <a:t>better coordination and awareness of climate activities with budget and purchasing processes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Prepare municipalities to better use their financial capabilities to address climate change.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Leveraging existing resources through municipal and county budgets 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Align resources, staffing, and priorities across departments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3E229-3217-E243-B859-C02606AE8987}"/>
              </a:ext>
            </a:extLst>
          </p:cNvPr>
          <p:cNvSpPr txBox="1"/>
          <p:nvPr/>
        </p:nvSpPr>
        <p:spPr>
          <a:xfrm>
            <a:off x="765051" y="1588952"/>
            <a:ext cx="3384000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Recommendation for Local Governments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76C-0B06-8B4E-AF3E-98C26A2BF9A8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Move beyond resilience and climate planning and invest most time and resources into the implementation of resilience and climate action!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2DDC37-AD11-8042-B6F9-7B96274A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53" y="643469"/>
            <a:ext cx="5431785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3E229-3217-E243-B859-C02606AE8987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Cohort Overview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to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June 2024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76C-0B06-8B4E-AF3E-98C26A2BF9A8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08962-4755-2E4B-9441-6BD48C20AE6A}"/>
              </a:ext>
            </a:extLst>
          </p:cNvPr>
          <p:cNvSpPr txBox="1"/>
          <p:nvPr/>
        </p:nvSpPr>
        <p:spPr>
          <a:xfrm>
            <a:off x="4870988" y="2601813"/>
            <a:ext cx="36680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Six – seven 60-minute sessions</a:t>
            </a:r>
          </a:p>
          <a:p>
            <a:endParaRPr lang="en-US" sz="2000" dirty="0"/>
          </a:p>
          <a:p>
            <a:r>
              <a:rPr lang="en-US" sz="2000" dirty="0"/>
              <a:t>Office hours + individual support</a:t>
            </a:r>
          </a:p>
          <a:p>
            <a:endParaRPr lang="en-US" sz="2000" dirty="0"/>
          </a:p>
          <a:p>
            <a:r>
              <a:rPr lang="en-US" sz="2000" dirty="0"/>
              <a:t>Peer-exchange opportunities</a:t>
            </a:r>
          </a:p>
          <a:p>
            <a:endParaRPr lang="en-US" sz="2000" dirty="0"/>
          </a:p>
          <a:p>
            <a:r>
              <a:rPr lang="en-US" sz="2000" dirty="0"/>
              <a:t>Complete resource package</a:t>
            </a:r>
          </a:p>
        </p:txBody>
      </p:sp>
    </p:spTree>
    <p:extLst>
      <p:ext uri="{BB962C8B-B14F-4D97-AF65-F5344CB8AC3E}">
        <p14:creationId xmlns:p14="http://schemas.microsoft.com/office/powerpoint/2010/main" val="301885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3E229-3217-E243-B859-C02606AE898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Roles &amp;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76C-0B06-8B4E-AF3E-98C26A2BF9A8}"/>
              </a:ext>
            </a:extLst>
          </p:cNvPr>
          <p:cNvSpPr txBox="1"/>
          <p:nvPr/>
        </p:nvSpPr>
        <p:spPr>
          <a:xfrm>
            <a:off x="643467" y="1360714"/>
            <a:ext cx="10905066" cy="481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Cohort Participants</a:t>
            </a:r>
          </a:p>
          <a:p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Attend training sessions and review materials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Regular communication between city / county staff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/>
              <a:t>Time commitment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Time commitment for city / county staff during the course of the program will vary based on: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/>
              <a:t>Level of depth/detail on certain tasks 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/>
              <a:t>How “complete” you would like the deliverables to be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/>
              <a:t>How tasks are distributed between staff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For a deliverable that includes the minimum necessary components and is nearly ready for finalization and adoption: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/>
              <a:t>You need approximately 6 working months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2000" dirty="0"/>
              <a:t>An average of 6 hours per week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3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3E229-3217-E243-B859-C02606AE898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Cohort Deliverables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76C-0B06-8B4E-AF3E-98C26A2BF9A8}"/>
              </a:ext>
            </a:extLst>
          </p:cNvPr>
          <p:cNvSpPr txBox="1"/>
          <p:nvPr/>
        </p:nvSpPr>
        <p:spPr>
          <a:xfrm>
            <a:off x="643467" y="1577515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Participant Teams will: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●      Identify annual budget components that have climate action implications;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●      Co-develop a project that will advance an activity from a municipal climate action plan and include it as a component of the municipal budget;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●      Develop a corresponding procurement execution plan or RFP solicitation designed to execute budget appropriations;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●      Develop policies or procedures for enduring communication and collaboration between sustainability and climate efforts and budget and procurement exercises.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●  Commit to including sustainability staff lead in the city / county budget process and procurement activity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7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0F2FC-520D-C442-B556-68E4C7B9EB6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Considerations &amp;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39AA6-6BE8-AB4B-81B0-C620BBF7FCC1}"/>
              </a:ext>
            </a:extLst>
          </p:cNvPr>
          <p:cNvSpPr txBox="1"/>
          <p:nvPr/>
        </p:nvSpPr>
        <p:spPr>
          <a:xfrm>
            <a:off x="643467" y="1782981"/>
            <a:ext cx="10905066" cy="483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Ensure Commitment to Eligibility Criteria: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ECFR2C members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Cohort members will provide a team of (minimum) three members representing budget, sustainability and procurement functions.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Teams will submit a sample of up to three potential projects from their climate action plans to evaluate and workshop through the process.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Engagement in the cohort will yield a budget and procurement strategy that can be executed as part of the jurisdiction's 2024/2025 budget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0F2FC-520D-C442-B556-68E4C7B9EB6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Considerations &amp;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39AA6-6BE8-AB4B-81B0-C620BBF7FCC1}"/>
              </a:ext>
            </a:extLst>
          </p:cNvPr>
          <p:cNvSpPr txBox="1"/>
          <p:nvPr/>
        </p:nvSpPr>
        <p:spPr>
          <a:xfrm>
            <a:off x="643467" y="1782981"/>
            <a:ext cx="10905066" cy="4836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/>
              <a:t>Participants will have: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Emission reduction ambition and  possess a specific emission reduction target;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Climate, Resilience or Sustainability action plan and a minimum of one adopted climate policy or program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Understanding of operating programs and capital projects and demonstrated capabilities to design procurement strategies;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Teams of senior officials empowered and with authority to develop a budget, procurement and sustainability policies; and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Executive-level organizational commitment to innovation in budget, procurement and sustainability.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0F2FC-520D-C442-B556-68E4C7B9EB67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Considerations &amp;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39AA6-6BE8-AB4B-81B0-C620BBF7FCC1}"/>
              </a:ext>
            </a:extLst>
          </p:cNvPr>
          <p:cNvSpPr txBox="1"/>
          <p:nvPr/>
        </p:nvSpPr>
        <p:spPr>
          <a:xfrm>
            <a:off x="643467" y="1782981"/>
            <a:ext cx="10905066" cy="483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/>
              <a:t>Attendees and Fee Structure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Max Participants:    14 cities or counties (minimum of 8)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Fee Structure:         $1,500 per city or county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Apply:                  Contact Jenifer Rupert no later than October 31,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1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8697</TotalTime>
  <Words>632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Lato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Fabian</dc:creator>
  <cp:lastModifiedBy>Julianna Merotto</cp:lastModifiedBy>
  <cp:revision>12</cp:revision>
  <dcterms:created xsi:type="dcterms:W3CDTF">2023-01-20T14:00:36Z</dcterms:created>
  <dcterms:modified xsi:type="dcterms:W3CDTF">2023-11-06T16:28:21Z</dcterms:modified>
</cp:coreProperties>
</file>