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86" r:id="rId4"/>
    <p:sldId id="297" r:id="rId5"/>
    <p:sldId id="289" r:id="rId6"/>
    <p:sldId id="291" r:id="rId7"/>
    <p:sldId id="290" r:id="rId8"/>
    <p:sldId id="295" r:id="rId9"/>
    <p:sldId id="292" r:id="rId10"/>
    <p:sldId id="260" r:id="rId11"/>
    <p:sldId id="264" r:id="rId12"/>
    <p:sldId id="293" r:id="rId13"/>
    <p:sldId id="296" r:id="rId14"/>
    <p:sldId id="294" r:id="rId15"/>
    <p:sldId id="274" r:id="rId16"/>
    <p:sldId id="275" r:id="rId17"/>
    <p:sldId id="277" r:id="rId18"/>
    <p:sldId id="261" r:id="rId19"/>
    <p:sldId id="279" r:id="rId20"/>
    <p:sldId id="280" r:id="rId21"/>
    <p:sldId id="298" r:id="rId22"/>
    <p:sldId id="282" r:id="rId23"/>
    <p:sldId id="283" r:id="rId24"/>
    <p:sldId id="284" r:id="rId25"/>
    <p:sldId id="272" r:id="rId26"/>
    <p:sldId id="27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4489AC"/>
    <a:srgbClr val="0A4938"/>
    <a:srgbClr val="0D5B48"/>
    <a:srgbClr val="0E644D"/>
    <a:srgbClr val="0F653C"/>
    <a:srgbClr val="0F6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32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89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(+) Outside Money Spent Inside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Brevard</c:v>
                </c:pt>
                <c:pt idx="1">
                  <c:v>Lake</c:v>
                </c:pt>
                <c:pt idx="2">
                  <c:v>Marion</c:v>
                </c:pt>
                <c:pt idx="3">
                  <c:v>Orange</c:v>
                </c:pt>
                <c:pt idx="4">
                  <c:v>Osceola</c:v>
                </c:pt>
                <c:pt idx="5">
                  <c:v>Seminole</c:v>
                </c:pt>
                <c:pt idx="6">
                  <c:v>Volusia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0.48514851485148519</c:v>
                </c:pt>
                <c:pt idx="1">
                  <c:v>0.55730659025787965</c:v>
                </c:pt>
                <c:pt idx="2">
                  <c:v>0.4779411764705882</c:v>
                </c:pt>
                <c:pt idx="3">
                  <c:v>0.29347826086956524</c:v>
                </c:pt>
                <c:pt idx="4">
                  <c:v>0.29181865554976544</c:v>
                </c:pt>
                <c:pt idx="5">
                  <c:v>0.29294605809128638</c:v>
                </c:pt>
                <c:pt idx="6">
                  <c:v>0.31215469613259672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(0) Outside Money Spent Outside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Brevard</c:v>
                </c:pt>
                <c:pt idx="1">
                  <c:v>Lake</c:v>
                </c:pt>
                <c:pt idx="2">
                  <c:v>Marion</c:v>
                </c:pt>
                <c:pt idx="3">
                  <c:v>Orange</c:v>
                </c:pt>
                <c:pt idx="4">
                  <c:v>Osceola</c:v>
                </c:pt>
                <c:pt idx="5">
                  <c:v>Seminole</c:v>
                </c:pt>
                <c:pt idx="6">
                  <c:v>Volusia</c:v>
                </c:pt>
              </c:strCache>
            </c:strRef>
          </c:cat>
          <c:val>
            <c:numRef>
              <c:f>Sheet1!$C$2:$C$8</c:f>
              <c:numCache>
                <c:formatCode>0.0%</c:formatCode>
                <c:ptCount val="7"/>
                <c:pt idx="0">
                  <c:v>0.22277227722772278</c:v>
                </c:pt>
                <c:pt idx="1">
                  <c:v>0.24355300859598852</c:v>
                </c:pt>
                <c:pt idx="2">
                  <c:v>0.30514705882352944</c:v>
                </c:pt>
                <c:pt idx="3">
                  <c:v>0.13951266125179168</c:v>
                </c:pt>
                <c:pt idx="4">
                  <c:v>9.0672225117248567E-2</c:v>
                </c:pt>
                <c:pt idx="5">
                  <c:v>0.12531120331950207</c:v>
                </c:pt>
                <c:pt idx="6">
                  <c:v>0.15055248618784531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(0) Inside Money Spent Inside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Brevard</c:v>
                </c:pt>
                <c:pt idx="1">
                  <c:v>Lake</c:v>
                </c:pt>
                <c:pt idx="2">
                  <c:v>Marion</c:v>
                </c:pt>
                <c:pt idx="3">
                  <c:v>Orange</c:v>
                </c:pt>
                <c:pt idx="4">
                  <c:v>Osceola</c:v>
                </c:pt>
                <c:pt idx="5">
                  <c:v>Seminole</c:v>
                </c:pt>
                <c:pt idx="6">
                  <c:v>Volusia</c:v>
                </c:pt>
              </c:strCache>
            </c:strRef>
          </c:cat>
          <c:val>
            <c:numRef>
              <c:f>Sheet1!$D$2:$D$8</c:f>
              <c:numCache>
                <c:formatCode>0.0%</c:formatCode>
                <c:ptCount val="7"/>
                <c:pt idx="0">
                  <c:v>0.26308345120226312</c:v>
                </c:pt>
                <c:pt idx="1">
                  <c:v>0.18051575931232092</c:v>
                </c:pt>
                <c:pt idx="2">
                  <c:v>0.19852941176470593</c:v>
                </c:pt>
                <c:pt idx="3">
                  <c:v>0.50967510750119449</c:v>
                </c:pt>
                <c:pt idx="4">
                  <c:v>0.55549765502866078</c:v>
                </c:pt>
                <c:pt idx="5">
                  <c:v>0.52282157676348551</c:v>
                </c:pt>
                <c:pt idx="6">
                  <c:v>0.48388581952117865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(−) Inside Money Spent Outside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Brevard</c:v>
                </c:pt>
                <c:pt idx="1">
                  <c:v>Lake</c:v>
                </c:pt>
                <c:pt idx="2">
                  <c:v>Marion</c:v>
                </c:pt>
                <c:pt idx="3">
                  <c:v>Orange</c:v>
                </c:pt>
                <c:pt idx="4">
                  <c:v>Osceola</c:v>
                </c:pt>
                <c:pt idx="5">
                  <c:v>Seminole</c:v>
                </c:pt>
                <c:pt idx="6">
                  <c:v>Volusia</c:v>
                </c:pt>
              </c:strCache>
            </c:strRef>
          </c:cat>
          <c:val>
            <c:numRef>
              <c:f>Sheet1!$E$2:$E$8</c:f>
              <c:numCache>
                <c:formatCode>0.0%</c:formatCode>
                <c:ptCount val="7"/>
                <c:pt idx="0">
                  <c:v>2.8995756718528998E-2</c:v>
                </c:pt>
                <c:pt idx="1">
                  <c:v>2.0057306590257881E-2</c:v>
                </c:pt>
                <c:pt idx="2">
                  <c:v>2.2058823529411766E-2</c:v>
                </c:pt>
                <c:pt idx="3">
                  <c:v>5.733397037744864E-2</c:v>
                </c:pt>
                <c:pt idx="4">
                  <c:v>6.2011464304325165E-2</c:v>
                </c:pt>
                <c:pt idx="5">
                  <c:v>5.892116182572614E-2</c:v>
                </c:pt>
                <c:pt idx="6">
                  <c:v>5.3867403314917128E-2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873792"/>
        <c:axId val="36742272"/>
      </c:barChart>
      <c:catAx>
        <c:axId val="43873792"/>
        <c:scaling>
          <c:orientation val="minMax"/>
        </c:scaling>
        <c:delete val="0"/>
        <c:axPos val="l"/>
        <c:majorTickMark val="out"/>
        <c:minorTickMark val="none"/>
        <c:tickLblPos val="nextTo"/>
        <c:crossAx val="36742272"/>
        <c:crosses val="autoZero"/>
        <c:auto val="1"/>
        <c:lblAlgn val="ctr"/>
        <c:lblOffset val="100"/>
        <c:noMultiLvlLbl val="0"/>
      </c:catAx>
      <c:valAx>
        <c:axId val="3674227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387379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 w="9525"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Construction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Orange</c:v>
                </c:pt>
                <c:pt idx="1">
                  <c:v>Osceola</c:v>
                </c:pt>
                <c:pt idx="2">
                  <c:v>Seminole</c:v>
                </c:pt>
                <c:pt idx="3">
                  <c:v>Lake</c:v>
                </c:pt>
                <c:pt idx="4">
                  <c:v>Volusia</c:v>
                </c:pt>
                <c:pt idx="5">
                  <c:v>Brevard</c:v>
                </c:pt>
                <c:pt idx="6">
                  <c:v>Marion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10.5463</c:v>
                </c:pt>
                <c:pt idx="1">
                  <c:v>8.4754000000000005</c:v>
                </c:pt>
                <c:pt idx="2">
                  <c:v>9.0223999999999993</c:v>
                </c:pt>
                <c:pt idx="3">
                  <c:v>10.561199999999999</c:v>
                </c:pt>
                <c:pt idx="4">
                  <c:v>14.5022</c:v>
                </c:pt>
                <c:pt idx="5">
                  <c:v>14.8401</c:v>
                </c:pt>
                <c:pt idx="6">
                  <c:v>14.4306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Transit and Ground Passenger Transportation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Orange</c:v>
                </c:pt>
                <c:pt idx="1">
                  <c:v>Osceola</c:v>
                </c:pt>
                <c:pt idx="2">
                  <c:v>Seminole</c:v>
                </c:pt>
                <c:pt idx="3">
                  <c:v>Lake</c:v>
                </c:pt>
                <c:pt idx="4">
                  <c:v>Volusia</c:v>
                </c:pt>
                <c:pt idx="5">
                  <c:v>Brevard</c:v>
                </c:pt>
                <c:pt idx="6">
                  <c:v>Marion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15.139200000000001</c:v>
                </c:pt>
                <c:pt idx="1">
                  <c:v>10.955</c:v>
                </c:pt>
                <c:pt idx="2">
                  <c:v>12.43</c:v>
                </c:pt>
                <c:pt idx="3">
                  <c:v>9.6960999999999995</c:v>
                </c:pt>
                <c:pt idx="4">
                  <c:v>18.884799999999998</c:v>
                </c:pt>
                <c:pt idx="5">
                  <c:v>19.2121</c:v>
                </c:pt>
                <c:pt idx="6">
                  <c:v>19.060199999999998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588032"/>
        <c:axId val="36744576"/>
      </c:barChart>
      <c:catAx>
        <c:axId val="36588032"/>
        <c:scaling>
          <c:orientation val="minMax"/>
        </c:scaling>
        <c:delete val="0"/>
        <c:axPos val="b"/>
        <c:majorTickMark val="out"/>
        <c:minorTickMark val="none"/>
        <c:tickLblPos val="nextTo"/>
        <c:crossAx val="36744576"/>
        <c:crosses val="autoZero"/>
        <c:auto val="1"/>
        <c:lblAlgn val="ctr"/>
        <c:lblOffset val="100"/>
        <c:noMultiLvlLbl val="0"/>
      </c:catAx>
      <c:valAx>
        <c:axId val="367445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Jobs per $ 1 Million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6588032"/>
        <c:crosses val="autoZero"/>
        <c:crossBetween val="between"/>
      </c:valAx>
      <c:spPr>
        <a:ln>
          <a:solidFill>
            <a:schemeClr val="accent1"/>
          </a:solidFill>
        </a:ln>
      </c:spPr>
    </c:plotArea>
    <c:legend>
      <c:legendPos val="t"/>
      <c:layout/>
      <c:overlay val="0"/>
    </c:legend>
    <c:plotVisOnly val="1"/>
    <c:dispBlanksAs val="gap"/>
    <c:showDLblsOverMax val="0"/>
  </c:chart>
  <c:spPr>
    <a:ln w="9525"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Jobs Created (net impact)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Brevard</c:v>
                </c:pt>
                <c:pt idx="1">
                  <c:v>Lake</c:v>
                </c:pt>
                <c:pt idx="2">
                  <c:v>Marion</c:v>
                </c:pt>
                <c:pt idx="3">
                  <c:v>Orange</c:v>
                </c:pt>
                <c:pt idx="4">
                  <c:v>Osceola</c:v>
                </c:pt>
                <c:pt idx="5">
                  <c:v>Seminole</c:v>
                </c:pt>
                <c:pt idx="6">
                  <c:v>Volusia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127</c:v>
                </c:pt>
                <c:pt idx="1">
                  <c:v>37</c:v>
                </c:pt>
                <c:pt idx="2">
                  <c:v>24</c:v>
                </c:pt>
                <c:pt idx="3">
                  <c:v>320</c:v>
                </c:pt>
                <c:pt idx="4">
                  <c:v>55</c:v>
                </c:pt>
                <c:pt idx="5">
                  <c:v>38</c:v>
                </c:pt>
                <c:pt idx="6">
                  <c:v>115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Jobs Supported (gross impact)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Brevard</c:v>
                </c:pt>
                <c:pt idx="1">
                  <c:v>Lake</c:v>
                </c:pt>
                <c:pt idx="2">
                  <c:v>Marion</c:v>
                </c:pt>
                <c:pt idx="3">
                  <c:v>Orange</c:v>
                </c:pt>
                <c:pt idx="4">
                  <c:v>Osceola</c:v>
                </c:pt>
                <c:pt idx="5">
                  <c:v>Seminole</c:v>
                </c:pt>
                <c:pt idx="6">
                  <c:v>Volusia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201</c:v>
                </c:pt>
                <c:pt idx="1">
                  <c:v>50</c:v>
                </c:pt>
                <c:pt idx="2">
                  <c:v>34</c:v>
                </c:pt>
                <c:pt idx="3">
                  <c:v>997</c:v>
                </c:pt>
                <c:pt idx="4">
                  <c:v>177</c:v>
                </c:pt>
                <c:pt idx="5">
                  <c:v>120</c:v>
                </c:pt>
                <c:pt idx="6">
                  <c:v>322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250432"/>
        <c:axId val="94591168"/>
      </c:barChart>
      <c:catAx>
        <c:axId val="87250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94591168"/>
        <c:crosses val="autoZero"/>
        <c:auto val="1"/>
        <c:lblAlgn val="ctr"/>
        <c:lblOffset val="100"/>
        <c:noMultiLvlLbl val="0"/>
      </c:catAx>
      <c:valAx>
        <c:axId val="94591168"/>
        <c:scaling>
          <c:orientation val="minMax"/>
          <c:max val="1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87250432"/>
        <c:crosses val="autoZero"/>
        <c:crossBetween val="between"/>
        <c:majorUnit val="250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Jobs Created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Brevard</c:v>
                </c:pt>
                <c:pt idx="1">
                  <c:v>Lake</c:v>
                </c:pt>
                <c:pt idx="2">
                  <c:v>Marion</c:v>
                </c:pt>
                <c:pt idx="3">
                  <c:v>Orange</c:v>
                </c:pt>
                <c:pt idx="4">
                  <c:v>Osceola</c:v>
                </c:pt>
                <c:pt idx="5">
                  <c:v>Seminole</c:v>
                </c:pt>
                <c:pt idx="6">
                  <c:v>Volusia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127</c:v>
                </c:pt>
                <c:pt idx="1">
                  <c:v>37</c:v>
                </c:pt>
                <c:pt idx="2">
                  <c:v>24</c:v>
                </c:pt>
                <c:pt idx="3">
                  <c:v>320</c:v>
                </c:pt>
                <c:pt idx="4">
                  <c:v>55</c:v>
                </c:pt>
                <c:pt idx="5">
                  <c:v>38</c:v>
                </c:pt>
                <c:pt idx="6">
                  <c:v>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32544"/>
        <c:axId val="36747456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Outside Money Spent Inside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square"/>
            <c:size val="9"/>
            <c:spPr>
              <a:solidFill>
                <a:schemeClr val="bg1"/>
              </a:solidFill>
              <a:ln w="28575">
                <a:solidFill>
                  <a:srgbClr val="FF0000"/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Brevard</c:v>
                </c:pt>
                <c:pt idx="1">
                  <c:v>Lake</c:v>
                </c:pt>
                <c:pt idx="2">
                  <c:v>Marion</c:v>
                </c:pt>
                <c:pt idx="3">
                  <c:v>Orange</c:v>
                </c:pt>
                <c:pt idx="4">
                  <c:v>Osceola</c:v>
                </c:pt>
                <c:pt idx="5">
                  <c:v>Seminole</c:v>
                </c:pt>
                <c:pt idx="6">
                  <c:v>Volusia</c:v>
                </c:pt>
              </c:strCache>
            </c:strRef>
          </c:cat>
          <c:val>
            <c:numRef>
              <c:f>Sheet1!$C$2:$C$8</c:f>
              <c:numCache>
                <c:formatCode>"$"#,##0.00_);[Red]\("$"#,##0.00\)</c:formatCode>
                <c:ptCount val="7"/>
                <c:pt idx="0">
                  <c:v>6.36</c:v>
                </c:pt>
                <c:pt idx="1">
                  <c:v>3.87</c:v>
                </c:pt>
                <c:pt idx="2">
                  <c:v>1.17</c:v>
                </c:pt>
                <c:pt idx="3">
                  <c:v>20.16</c:v>
                </c:pt>
                <c:pt idx="4">
                  <c:v>5.05</c:v>
                </c:pt>
                <c:pt idx="5">
                  <c:v>2.98</c:v>
                </c:pt>
                <c:pt idx="6">
                  <c:v>5.86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334080"/>
        <c:axId val="36748032"/>
      </c:lineChart>
      <c:catAx>
        <c:axId val="44332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36747456"/>
        <c:crosses val="autoZero"/>
        <c:auto val="1"/>
        <c:lblAlgn val="ctr"/>
        <c:lblOffset val="100"/>
        <c:noMultiLvlLbl val="0"/>
      </c:catAx>
      <c:valAx>
        <c:axId val="367474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Jobs per $ 1 Million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4332544"/>
        <c:crosses val="autoZero"/>
        <c:crossBetween val="between"/>
      </c:valAx>
      <c:valAx>
        <c:axId val="3674803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$M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Outside Money Spent</a:t>
                </a:r>
                <a:r>
                  <a:rPr lang="en-US" baseline="0" dirty="0" smtClean="0"/>
                  <a:t> Inside</a:t>
                </a:r>
                <a:endParaRPr lang="en-US" dirty="0"/>
              </a:p>
            </c:rich>
          </c:tx>
          <c:layout/>
          <c:overlay val="0"/>
        </c:title>
        <c:numFmt formatCode="&quot;$&quot;#,##0_);[Red]\(&quot;$&quot;#,##0\)" sourceLinked="0"/>
        <c:majorTickMark val="out"/>
        <c:minorTickMark val="none"/>
        <c:tickLblPos val="nextTo"/>
        <c:crossAx val="44334080"/>
        <c:crosses val="max"/>
        <c:crossBetween val="between"/>
      </c:valAx>
      <c:catAx>
        <c:axId val="44334080"/>
        <c:scaling>
          <c:orientation val="minMax"/>
        </c:scaling>
        <c:delete val="1"/>
        <c:axPos val="b"/>
        <c:majorTickMark val="out"/>
        <c:minorTickMark val="none"/>
        <c:tickLblPos val="nextTo"/>
        <c:crossAx val="36748032"/>
        <c:crosses val="autoZero"/>
        <c:auto val="1"/>
        <c:lblAlgn val="ctr"/>
        <c:lblOffset val="100"/>
        <c:noMultiLvlLbl val="0"/>
      </c:catAx>
      <c:spPr>
        <a:ln>
          <a:solidFill>
            <a:schemeClr val="accent1"/>
          </a:solidFill>
        </a:ln>
      </c:spPr>
    </c:plotArea>
    <c:legend>
      <c:legendPos val="t"/>
      <c:layout/>
      <c:overlay val="0"/>
    </c:legend>
    <c:plotVisOnly val="1"/>
    <c:dispBlanksAs val="gap"/>
    <c:showDLblsOverMax val="0"/>
  </c:chart>
  <c:spPr>
    <a:ln w="9525"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Ratio of jobs created over jobs supported</c:v>
                </c:pt>
              </c:strCache>
            </c:strRef>
          </c:tx>
          <c:spPr>
            <a:solidFill>
              <a:srgbClr val="00B050"/>
            </a:solidFill>
            <a:ln w="38100"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Brevard</c:v>
                </c:pt>
                <c:pt idx="1">
                  <c:v>Lake</c:v>
                </c:pt>
                <c:pt idx="2">
                  <c:v>Marion</c:v>
                </c:pt>
                <c:pt idx="3">
                  <c:v>Orange</c:v>
                </c:pt>
                <c:pt idx="4">
                  <c:v>Osceola</c:v>
                </c:pt>
                <c:pt idx="5">
                  <c:v>Seminole</c:v>
                </c:pt>
                <c:pt idx="6">
                  <c:v>Volusia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1.5826771653543308</c:v>
                </c:pt>
                <c:pt idx="1">
                  <c:v>1.3513513513513513</c:v>
                </c:pt>
                <c:pt idx="2">
                  <c:v>1.4166666666666667</c:v>
                </c:pt>
                <c:pt idx="3">
                  <c:v>3.1156250000000001</c:v>
                </c:pt>
                <c:pt idx="4">
                  <c:v>3.2181818181818183</c:v>
                </c:pt>
                <c:pt idx="5">
                  <c:v>3.1578947368421053</c:v>
                </c:pt>
                <c:pt idx="6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618240"/>
        <c:axId val="446803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of total spending with inside money spent inside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9"/>
            <c:spPr>
              <a:solidFill>
                <a:schemeClr val="bg1"/>
              </a:solidFill>
              <a:ln w="31750">
                <a:solidFill>
                  <a:srgbClr val="FF0000"/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Brevard</c:v>
                </c:pt>
                <c:pt idx="1">
                  <c:v>Lake</c:v>
                </c:pt>
                <c:pt idx="2">
                  <c:v>Marion</c:v>
                </c:pt>
                <c:pt idx="3">
                  <c:v>Orange</c:v>
                </c:pt>
                <c:pt idx="4">
                  <c:v>Osceola</c:v>
                </c:pt>
                <c:pt idx="5">
                  <c:v>Seminole</c:v>
                </c:pt>
                <c:pt idx="6">
                  <c:v>Volusia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0.26308345120226312</c:v>
                </c:pt>
                <c:pt idx="1">
                  <c:v>0.18051575931232092</c:v>
                </c:pt>
                <c:pt idx="2">
                  <c:v>0.19852941176470593</c:v>
                </c:pt>
                <c:pt idx="3">
                  <c:v>0.50967510750119449</c:v>
                </c:pt>
                <c:pt idx="4">
                  <c:v>0.55549765502866078</c:v>
                </c:pt>
                <c:pt idx="5">
                  <c:v>0.52282157676348551</c:v>
                </c:pt>
                <c:pt idx="6">
                  <c:v>0.48388581952117865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619776"/>
        <c:axId val="44680896"/>
      </c:lineChart>
      <c:catAx>
        <c:axId val="446182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44680320"/>
        <c:crosses val="autoZero"/>
        <c:auto val="1"/>
        <c:lblAlgn val="ctr"/>
        <c:lblOffset val="100"/>
        <c:noMultiLvlLbl val="0"/>
      </c:catAx>
      <c:valAx>
        <c:axId val="44680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r>
                  <a:rPr lang="en-US" dirty="0" smtClean="0">
                    <a:solidFill>
                      <a:srgbClr val="00B050"/>
                    </a:solidFill>
                  </a:rPr>
                  <a:t>Jobs</a:t>
                </a:r>
                <a:r>
                  <a:rPr lang="en-US" baseline="0" dirty="0" smtClean="0">
                    <a:solidFill>
                      <a:srgbClr val="00B050"/>
                    </a:solidFill>
                  </a:rPr>
                  <a:t> Supported/Jobs Created </a:t>
                </a:r>
                <a:r>
                  <a:rPr lang="en-US" baseline="0" dirty="0" smtClean="0">
                    <a:solidFill>
                      <a:srgbClr val="00B050"/>
                    </a:solidFill>
                  </a:rPr>
                  <a:t>(bar)</a:t>
                </a:r>
                <a:endParaRPr lang="en-US" dirty="0">
                  <a:solidFill>
                    <a:srgbClr val="00B05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4618240"/>
        <c:crosses val="autoZero"/>
        <c:crossBetween val="between"/>
      </c:valAx>
      <c:valAx>
        <c:axId val="4468089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r>
                  <a:rPr lang="en-US" dirty="0" smtClean="0">
                    <a:solidFill>
                      <a:srgbClr val="FF0000"/>
                    </a:solidFill>
                  </a:rPr>
                  <a:t>% Total</a:t>
                </a:r>
                <a:r>
                  <a:rPr lang="en-US" baseline="0" dirty="0" smtClean="0">
                    <a:solidFill>
                      <a:srgbClr val="FF0000"/>
                    </a:solidFill>
                  </a:rPr>
                  <a:t> Spending </a:t>
                </a:r>
                <a:r>
                  <a:rPr lang="en-US" baseline="0" dirty="0" smtClean="0">
                    <a:solidFill>
                      <a:srgbClr val="FF0000"/>
                    </a:solidFill>
                  </a:rPr>
                  <a:t>(line)</a:t>
                </a:r>
                <a:endParaRPr lang="en-US" dirty="0">
                  <a:solidFill>
                    <a:srgbClr val="FF0000"/>
                  </a:solidFill>
                </a:endParaRP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44619776"/>
        <c:crosses val="max"/>
        <c:crossBetween val="between"/>
      </c:valAx>
      <c:catAx>
        <c:axId val="44619776"/>
        <c:scaling>
          <c:orientation val="minMax"/>
        </c:scaling>
        <c:delete val="1"/>
        <c:axPos val="b"/>
        <c:majorTickMark val="out"/>
        <c:minorTickMark val="none"/>
        <c:tickLblPos val="nextTo"/>
        <c:crossAx val="44680896"/>
        <c:crosses val="autoZero"/>
        <c:auto val="1"/>
        <c:lblAlgn val="ctr"/>
        <c:lblOffset val="100"/>
        <c:noMultiLvlLbl val="0"/>
      </c:catAx>
      <c:spPr>
        <a:ln>
          <a:solidFill>
            <a:schemeClr val="accent1"/>
          </a:solidFill>
        </a:ln>
      </c:spPr>
    </c:plotArea>
    <c:legend>
      <c:legendPos val="t"/>
      <c:layout/>
      <c:overlay val="0"/>
    </c:legend>
    <c:plotVisOnly val="1"/>
    <c:dispBlanksAs val="gap"/>
    <c:showDLblsOverMax val="0"/>
  </c:chart>
  <c:spPr>
    <a:ln w="9525"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Leveraged job impacts per $1 millon inside money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Brevard</c:v>
                </c:pt>
                <c:pt idx="1">
                  <c:v>Lake</c:v>
                </c:pt>
                <c:pt idx="2">
                  <c:v>Marion</c:v>
                </c:pt>
                <c:pt idx="3">
                  <c:v>Orange</c:v>
                </c:pt>
                <c:pt idx="4">
                  <c:v>Osceola</c:v>
                </c:pt>
                <c:pt idx="5">
                  <c:v>Seminole</c:v>
                </c:pt>
                <c:pt idx="6">
                  <c:v>Volusia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30.6</c:v>
                </c:pt>
                <c:pt idx="1">
                  <c:v>34.6</c:v>
                </c:pt>
                <c:pt idx="2">
                  <c:v>38</c:v>
                </c:pt>
                <c:pt idx="3">
                  <c:v>6.7</c:v>
                </c:pt>
                <c:pt idx="4">
                  <c:v>4.5999999999999996</c:v>
                </c:pt>
                <c:pt idx="5">
                  <c:v>5.4</c:v>
                </c:pt>
                <c:pt idx="6">
                  <c:v>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621312"/>
        <c:axId val="446837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total spending with outside money spent inside (+)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circle"/>
            <c:size val="10"/>
            <c:spPr>
              <a:solidFill>
                <a:schemeClr val="bg1"/>
              </a:solidFill>
              <a:ln w="22225">
                <a:solidFill>
                  <a:srgbClr val="00B050"/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Brevard</c:v>
                </c:pt>
                <c:pt idx="1">
                  <c:v>Lake</c:v>
                </c:pt>
                <c:pt idx="2">
                  <c:v>Marion</c:v>
                </c:pt>
                <c:pt idx="3">
                  <c:v>Orange</c:v>
                </c:pt>
                <c:pt idx="4">
                  <c:v>Osceola</c:v>
                </c:pt>
                <c:pt idx="5">
                  <c:v>Seminole</c:v>
                </c:pt>
                <c:pt idx="6">
                  <c:v>Volusia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0.48514851485148519</c:v>
                </c:pt>
                <c:pt idx="1">
                  <c:v>0.55730659025787965</c:v>
                </c:pt>
                <c:pt idx="2">
                  <c:v>0.4779411764705882</c:v>
                </c:pt>
                <c:pt idx="3">
                  <c:v>0.29347826086956524</c:v>
                </c:pt>
                <c:pt idx="4">
                  <c:v>0.29181865554976544</c:v>
                </c:pt>
                <c:pt idx="5">
                  <c:v>0.29294605809128638</c:v>
                </c:pt>
                <c:pt idx="6">
                  <c:v>0.31215469613259672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 total spending with inside money spent outside (–)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square"/>
            <c:size val="9"/>
            <c:spPr>
              <a:solidFill>
                <a:schemeClr val="bg1"/>
              </a:solidFill>
              <a:ln w="12700">
                <a:solidFill>
                  <a:srgbClr val="FF0000"/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Brevard</c:v>
                </c:pt>
                <c:pt idx="1">
                  <c:v>Lake</c:v>
                </c:pt>
                <c:pt idx="2">
                  <c:v>Marion</c:v>
                </c:pt>
                <c:pt idx="3">
                  <c:v>Orange</c:v>
                </c:pt>
                <c:pt idx="4">
                  <c:v>Osceola</c:v>
                </c:pt>
                <c:pt idx="5">
                  <c:v>Seminole</c:v>
                </c:pt>
                <c:pt idx="6">
                  <c:v>Volusia</c:v>
                </c:pt>
              </c:strCache>
            </c:strRef>
          </c:cat>
          <c:val>
            <c:numRef>
              <c:f>Sheet1!$C$2:$C$8</c:f>
              <c:numCache>
                <c:formatCode>0.0%</c:formatCode>
                <c:ptCount val="7"/>
                <c:pt idx="0">
                  <c:v>2.8995756718528998E-2</c:v>
                </c:pt>
                <c:pt idx="1">
                  <c:v>2.0057306590257881E-2</c:v>
                </c:pt>
                <c:pt idx="2">
                  <c:v>2.2058823529411766E-2</c:v>
                </c:pt>
                <c:pt idx="3">
                  <c:v>5.733397037744864E-2</c:v>
                </c:pt>
                <c:pt idx="4">
                  <c:v>6.2011464304325165E-2</c:v>
                </c:pt>
                <c:pt idx="5">
                  <c:v>5.892116182572614E-2</c:v>
                </c:pt>
                <c:pt idx="6">
                  <c:v>5.3867403314917128E-2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% total spending with inside money (+)</c:v>
                </c:pt>
              </c:strCache>
            </c:strRef>
          </c:tx>
          <c:spPr>
            <a:ln w="38100">
              <a:solidFill>
                <a:schemeClr val="tx2">
                  <a:lumMod val="75000"/>
                </a:schemeClr>
              </a:solidFill>
            </a:ln>
          </c:spPr>
          <c:marker>
            <c:symbol val="square"/>
            <c:size val="9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Brevard</c:v>
                </c:pt>
                <c:pt idx="1">
                  <c:v>Lake</c:v>
                </c:pt>
                <c:pt idx="2">
                  <c:v>Marion</c:v>
                </c:pt>
                <c:pt idx="3">
                  <c:v>Orange</c:v>
                </c:pt>
                <c:pt idx="4">
                  <c:v>Osceola</c:v>
                </c:pt>
                <c:pt idx="5">
                  <c:v>Seminole</c:v>
                </c:pt>
                <c:pt idx="6">
                  <c:v>Volusia</c:v>
                </c:pt>
              </c:strCache>
            </c:strRef>
          </c:cat>
          <c:val>
            <c:numRef>
              <c:f>Sheet1!$D$2:$D$8</c:f>
              <c:numCache>
                <c:formatCode>0.0%</c:formatCode>
                <c:ptCount val="7"/>
                <c:pt idx="0">
                  <c:v>0.29207920792079212</c:v>
                </c:pt>
                <c:pt idx="1">
                  <c:v>0.20057306590257878</c:v>
                </c:pt>
                <c:pt idx="2">
                  <c:v>0.2205882352941177</c:v>
                </c:pt>
                <c:pt idx="3">
                  <c:v>0.56700907787864308</c:v>
                </c:pt>
                <c:pt idx="4">
                  <c:v>0.61750911933298591</c:v>
                </c:pt>
                <c:pt idx="5">
                  <c:v>0.58174273858921166</c:v>
                </c:pt>
                <c:pt idx="6">
                  <c:v>0.53775322283609583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333056"/>
        <c:axId val="44683200"/>
      </c:lineChart>
      <c:catAx>
        <c:axId val="44333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44683200"/>
        <c:crosses val="autoZero"/>
        <c:auto val="1"/>
        <c:lblAlgn val="ctr"/>
        <c:lblOffset val="100"/>
        <c:noMultiLvlLbl val="0"/>
      </c:catAx>
      <c:valAx>
        <c:axId val="44683200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Shares of </a:t>
                </a:r>
                <a:r>
                  <a:rPr lang="en-US" dirty="0" smtClean="0"/>
                  <a:t>Total Spending </a:t>
                </a:r>
                <a:r>
                  <a:rPr lang="en-US" dirty="0" smtClean="0"/>
                  <a:t>(lines)</a:t>
                </a:r>
                <a:endParaRPr lang="en-US" dirty="0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44333056"/>
        <c:crosses val="autoZero"/>
        <c:crossBetween val="between"/>
      </c:valAx>
      <c:valAx>
        <c:axId val="4468377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r>
                  <a:rPr lang="en-US" dirty="0">
                    <a:solidFill>
                      <a:srgbClr val="0070C0"/>
                    </a:solidFill>
                  </a:rPr>
                  <a:t>Jobs Created per $1 Million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Inside $</a:t>
                </a:r>
                <a:endParaRPr lang="en-US" dirty="0">
                  <a:solidFill>
                    <a:srgbClr val="0070C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4621312"/>
        <c:crosses val="max"/>
        <c:crossBetween val="between"/>
      </c:valAx>
      <c:catAx>
        <c:axId val="44621312"/>
        <c:scaling>
          <c:orientation val="minMax"/>
        </c:scaling>
        <c:delete val="1"/>
        <c:axPos val="b"/>
        <c:majorTickMark val="out"/>
        <c:minorTickMark val="none"/>
        <c:tickLblPos val="nextTo"/>
        <c:crossAx val="44683776"/>
        <c:crosses val="autoZero"/>
        <c:auto val="1"/>
        <c:lblAlgn val="ctr"/>
        <c:lblOffset val="100"/>
        <c:noMultiLvlLbl val="0"/>
      </c:cat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+mn-lt"/>
          <a:ea typeface="Verdana" pitchFamily="34" charset="0"/>
          <a:cs typeface="Verdana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5972"/>
            <a:ext cx="9144000" cy="758952"/>
          </a:xfrm>
          <a:prstGeom prst="rect">
            <a:avLst/>
          </a:prstGeom>
        </p:spPr>
      </p:pic>
      <p:pic>
        <p:nvPicPr>
          <p:cNvPr id="2" name="Picture 1" descr="CUTR_ppt_bkgd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72" y="1"/>
            <a:ext cx="9167280" cy="3755992"/>
          </a:xfrm>
          <a:prstGeom prst="rect">
            <a:avLst/>
          </a:prstGeom>
        </p:spPr>
      </p:pic>
      <p:sp>
        <p:nvSpPr>
          <p:cNvPr id="24" name="TextBox 23"/>
          <p:cNvSpPr txBox="1"/>
          <p:nvPr userDrawn="1"/>
        </p:nvSpPr>
        <p:spPr>
          <a:xfrm>
            <a:off x="-3592" y="636156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4BD97"/>
                </a:solidFill>
              </a:rPr>
              <a:t>Center for Urban Transportation Research | University of South Florida</a:t>
            </a:r>
            <a:endParaRPr lang="en-US" sz="1400" dirty="0">
              <a:solidFill>
                <a:srgbClr val="C4BD97"/>
              </a:solidFill>
            </a:endParaRPr>
          </a:p>
        </p:txBody>
      </p:sp>
      <p:pic>
        <p:nvPicPr>
          <p:cNvPr id="4" name="Picture 3" descr="CUTR_mark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630" y="1062441"/>
            <a:ext cx="3634860" cy="2303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33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18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37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41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129" y="4406900"/>
            <a:ext cx="76425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129" y="2906713"/>
            <a:ext cx="76425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1333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274638"/>
            <a:ext cx="79121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47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57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2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274638"/>
            <a:ext cx="7912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7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47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25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625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37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74638"/>
            <a:ext cx="7912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74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7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5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47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3065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27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27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27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5262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2091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051799" y="6465945"/>
            <a:ext cx="1010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9D6905-FF9A-484F-9A08-56196603D6BF}" type="slidenum">
              <a:rPr lang="en-US" sz="1000" b="0" i="0" smtClean="0">
                <a:solidFill>
                  <a:schemeClr val="bg1"/>
                </a:solidFill>
              </a:rPr>
              <a:pPr/>
              <a:t>‹#›</a:t>
            </a:fld>
            <a:endParaRPr lang="en-US" sz="1000" b="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051799" y="6465945"/>
            <a:ext cx="1010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9D6905-FF9A-484F-9A08-56196603D6BF}" type="slidenum">
              <a:rPr lang="en-US" sz="1000" b="0" i="0" smtClean="0">
                <a:solidFill>
                  <a:schemeClr val="bg1"/>
                </a:solidFill>
              </a:rPr>
              <a:pPr/>
              <a:t>‹#›</a:t>
            </a:fld>
            <a:endParaRPr lang="en-US" sz="1000" b="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051799" y="6465945"/>
            <a:ext cx="1010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9D6905-FF9A-484F-9A08-56196603D6BF}" type="slidenum">
              <a:rPr lang="en-US" sz="1000" b="0" i="0" smtClean="0">
                <a:solidFill>
                  <a:schemeClr val="bg1"/>
                </a:solidFill>
              </a:rPr>
              <a:pPr/>
              <a:t>‹#›</a:t>
            </a:fld>
            <a:endParaRPr lang="en-US" sz="1000" b="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051799" y="6465945"/>
            <a:ext cx="1010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9D6905-FF9A-484F-9A08-56196603D6BF}" type="slidenum">
              <a:rPr lang="en-US" sz="1000" b="0" i="0" smtClean="0">
                <a:solidFill>
                  <a:schemeClr val="bg1"/>
                </a:solidFill>
              </a:rPr>
              <a:pPr/>
              <a:t>‹#›</a:t>
            </a:fld>
            <a:endParaRPr lang="en-US" sz="1000" b="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051799" y="6465945"/>
            <a:ext cx="1010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9D6905-FF9A-484F-9A08-56196603D6BF}" type="slidenum">
              <a:rPr lang="en-US" sz="1000" b="0" i="0" smtClean="0">
                <a:solidFill>
                  <a:schemeClr val="bg1"/>
                </a:solidFill>
              </a:rPr>
              <a:pPr/>
              <a:t>‹#›</a:t>
            </a:fld>
            <a:endParaRPr lang="en-US" sz="1000" b="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051799" y="6465945"/>
            <a:ext cx="1010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9D6905-FF9A-484F-9A08-56196603D6BF}" type="slidenum">
              <a:rPr lang="en-US" sz="1000" b="0" i="0" smtClean="0">
                <a:solidFill>
                  <a:schemeClr val="bg1"/>
                </a:solidFill>
              </a:rPr>
              <a:pPr/>
              <a:t>‹#›</a:t>
            </a:fld>
            <a:endParaRPr lang="en-US" sz="1000" b="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051799" y="6465945"/>
            <a:ext cx="1010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9D6905-FF9A-484F-9A08-56196603D6BF}" type="slidenum">
              <a:rPr lang="en-US" sz="1000" b="0" i="0" smtClean="0">
                <a:solidFill>
                  <a:schemeClr val="bg1"/>
                </a:solidFill>
              </a:rPr>
              <a:pPr/>
              <a:t>‹#›</a:t>
            </a:fld>
            <a:endParaRPr lang="en-US" sz="1000" b="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 userDrawn="1"/>
        </p:nvSpPr>
        <p:spPr>
          <a:xfrm>
            <a:off x="8051799" y="6465945"/>
            <a:ext cx="1010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9D6905-FF9A-484F-9A08-56196603D6BF}" type="slidenum">
              <a:rPr lang="en-US" sz="1000" b="0" i="0" smtClean="0">
                <a:solidFill>
                  <a:schemeClr val="bg1"/>
                </a:solidFill>
              </a:rPr>
              <a:pPr/>
              <a:t>‹#›</a:t>
            </a:fld>
            <a:endParaRPr lang="en-US" sz="1000" b="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6163"/>
            <a:ext cx="9144000" cy="7589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000" b="1" i="0" kern="1200">
          <a:solidFill>
            <a:srgbClr val="0D5B48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0322" y="274638"/>
            <a:ext cx="782647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0322" y="1600200"/>
            <a:ext cx="782647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Slide Number Placeholder 5"/>
          <p:cNvSpPr txBox="1">
            <a:spLocks/>
          </p:cNvSpPr>
          <p:nvPr/>
        </p:nvSpPr>
        <p:spPr>
          <a:xfrm>
            <a:off x="8259097" y="6465945"/>
            <a:ext cx="8029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9D6905-FF9A-484F-9A08-56196603D6BF}" type="slidenum">
              <a:rPr lang="en-US" sz="1000" smtClean="0">
                <a:solidFill>
                  <a:schemeClr val="tx1"/>
                </a:solidFill>
              </a:rPr>
              <a:pPr/>
              <a:t>‹#›</a:t>
            </a:fld>
            <a:endParaRPr lang="en-US" sz="10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87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67" r:id="rId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lang="en-US" sz="3000" b="1" i="0" kern="1200" dirty="0">
          <a:solidFill>
            <a:srgbClr val="0D5B48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john.zielinski@dot.state.fl.us" TargetMode="External"/><Relationship Id="rId2" Type="http://schemas.openxmlformats.org/officeDocument/2006/relationships/hyperlink" Target="mailto:xchu@cutr.usf.edu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www.nctr.usf.edu/category/publication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257301" y="3886200"/>
            <a:ext cx="7327900" cy="2019299"/>
          </a:xfrm>
        </p:spPr>
        <p:txBody>
          <a:bodyPr vert="horz">
            <a:normAutofit fontScale="92500" lnSpcReduction="10000"/>
          </a:bodyPr>
          <a:lstStyle/>
          <a:p>
            <a:pPr algn="r">
              <a:buNone/>
            </a:pPr>
            <a:r>
              <a:rPr lang="en-US" sz="2800" dirty="0" smtClean="0">
                <a:cs typeface="Helvetica Neue"/>
              </a:rPr>
              <a:t>A Tool for Assessing the Economic </a:t>
            </a:r>
            <a:r>
              <a:rPr lang="en-US" sz="2800" dirty="0" smtClean="0">
                <a:cs typeface="Helvetica Neue"/>
              </a:rPr>
              <a:t>Impacts </a:t>
            </a:r>
            <a:r>
              <a:rPr lang="en-US" sz="2800" dirty="0" smtClean="0">
                <a:cs typeface="Helvetica Neue"/>
              </a:rPr>
              <a:t>of </a:t>
            </a:r>
          </a:p>
          <a:p>
            <a:pPr algn="r">
              <a:buNone/>
            </a:pPr>
            <a:r>
              <a:rPr lang="en-US" sz="2800" dirty="0" smtClean="0">
                <a:cs typeface="Helvetica Neue"/>
              </a:rPr>
              <a:t>Spending on Public Transit</a:t>
            </a:r>
            <a:endParaRPr lang="en-US" sz="2800" dirty="0" smtClean="0">
              <a:cs typeface="Helvetica Neue"/>
            </a:endParaRPr>
          </a:p>
          <a:p>
            <a:pPr algn="r">
              <a:buNone/>
            </a:pPr>
            <a:endParaRPr lang="en-US" sz="2200" dirty="0" smtClean="0">
              <a:cs typeface="Helvetica Neue"/>
            </a:endParaRPr>
          </a:p>
          <a:p>
            <a:pPr algn="r">
              <a:buNone/>
            </a:pPr>
            <a:r>
              <a:rPr lang="en-US" sz="2200" dirty="0" smtClean="0">
                <a:cs typeface="Helvetica Neue"/>
              </a:rPr>
              <a:t>Xuehao Chu</a:t>
            </a:r>
          </a:p>
          <a:p>
            <a:pPr algn="r">
              <a:buNone/>
            </a:pPr>
            <a:endParaRPr lang="en-US" sz="1600" dirty="0" smtClean="0">
              <a:cs typeface="Helvetica Neue"/>
            </a:endParaRPr>
          </a:p>
          <a:p>
            <a:pPr algn="r">
              <a:spcBef>
                <a:spcPts val="0"/>
              </a:spcBef>
              <a:buNone/>
            </a:pPr>
            <a:r>
              <a:rPr lang="en-US" sz="1600" dirty="0" smtClean="0">
                <a:cs typeface="Helvetica Neue"/>
              </a:rPr>
              <a:t>September 5, 2013  </a:t>
            </a:r>
            <a:r>
              <a:rPr lang="en-US" sz="1000" dirty="0" smtClean="0">
                <a:solidFill>
                  <a:srgbClr val="0F6528"/>
                </a:solidFill>
                <a:latin typeface="Wingdings" charset="2"/>
                <a:cs typeface="Wingdings" charset="2"/>
              </a:rPr>
              <a:t>l</a:t>
            </a:r>
            <a:r>
              <a:rPr lang="en-US" sz="1600" dirty="0" smtClean="0">
                <a:cs typeface="Helvetica Neue"/>
              </a:rPr>
              <a:t>  </a:t>
            </a:r>
            <a:r>
              <a:rPr lang="en-US" sz="1600" dirty="0">
                <a:cs typeface="Helvetica Neue"/>
              </a:rPr>
              <a:t>C</a:t>
            </a:r>
            <a:r>
              <a:rPr lang="en-US" sz="1600" dirty="0" smtClean="0">
                <a:cs typeface="Helvetica Neue"/>
              </a:rPr>
              <a:t>UTR </a:t>
            </a:r>
            <a:r>
              <a:rPr lang="en-US" sz="1600" dirty="0" smtClean="0">
                <a:cs typeface="Helvetica Neue"/>
              </a:rPr>
              <a:t>Webcast Series.</a:t>
            </a:r>
          </a:p>
          <a:p>
            <a:pPr algn="r">
              <a:buNone/>
            </a:pPr>
            <a:endParaRPr lang="en-US" sz="2200" dirty="0"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Follows Best Practices</a:t>
            </a:r>
            <a:br>
              <a:rPr lang="en-US" dirty="0" smtClean="0"/>
            </a:br>
            <a:r>
              <a:rPr lang="en-US" sz="1600" dirty="0" smtClean="0"/>
              <a:t>Break total spending into pieces &amp; consider them separately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322" y="1600200"/>
            <a:ext cx="8016978" cy="4821865"/>
          </a:xfrm>
        </p:spPr>
        <p:txBody>
          <a:bodyPr>
            <a:normAutofit fontScale="85000" lnSpcReduction="10000"/>
          </a:bodyPr>
          <a:lstStyle/>
          <a:p>
            <a:r>
              <a:rPr lang="en-US" sz="3500" dirty="0"/>
              <a:t>Non-financed money</a:t>
            </a:r>
          </a:p>
          <a:p>
            <a:pPr lvl="1">
              <a:buClr>
                <a:srgbClr val="FFC000"/>
              </a:buClr>
              <a:buFont typeface="Calibri" pitchFamily="34" charset="0"/>
              <a:buChar char="o"/>
            </a:pPr>
            <a:r>
              <a:rPr lang="en-US" dirty="0" smtClean="0"/>
              <a:t>Outside money spent outside</a:t>
            </a:r>
          </a:p>
          <a:p>
            <a:pPr lvl="1">
              <a:buClr>
                <a:srgbClr val="00B050"/>
              </a:buClr>
              <a:buFont typeface="Calibri" pitchFamily="34" charset="0"/>
              <a:buChar char="+"/>
            </a:pPr>
            <a:r>
              <a:rPr lang="en-US" dirty="0" smtClean="0"/>
              <a:t>Outside money spent inside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‒"/>
            </a:pPr>
            <a:r>
              <a:rPr lang="en-US" b="1" dirty="0" smtClean="0"/>
              <a:t>Inside </a:t>
            </a:r>
            <a:r>
              <a:rPr lang="en-US" b="1" dirty="0"/>
              <a:t>money </a:t>
            </a:r>
            <a:r>
              <a:rPr lang="en-US" dirty="0"/>
              <a:t>spent outside</a:t>
            </a:r>
          </a:p>
          <a:p>
            <a:pPr lvl="1">
              <a:buClr>
                <a:srgbClr val="FFC000"/>
              </a:buClr>
              <a:buFont typeface="Calibri" pitchFamily="34" charset="0"/>
              <a:buChar char="o"/>
            </a:pPr>
            <a:r>
              <a:rPr lang="en-US" b="1" dirty="0" smtClean="0"/>
              <a:t>Inside </a:t>
            </a:r>
            <a:r>
              <a:rPr lang="en-US" b="1" dirty="0"/>
              <a:t>money </a:t>
            </a:r>
            <a:r>
              <a:rPr lang="en-US" dirty="0"/>
              <a:t>spent inside</a:t>
            </a:r>
          </a:p>
          <a:p>
            <a:r>
              <a:rPr lang="en-US" sz="3500" dirty="0" smtClean="0"/>
              <a:t>Financed money paid back with outside money</a:t>
            </a:r>
          </a:p>
          <a:p>
            <a:pPr lvl="1">
              <a:buClr>
                <a:srgbClr val="FFC000"/>
              </a:buClr>
              <a:buFont typeface="Calibri" pitchFamily="34" charset="0"/>
              <a:buChar char="o"/>
            </a:pPr>
            <a:r>
              <a:rPr lang="en-US" dirty="0"/>
              <a:t>Spent outside</a:t>
            </a:r>
          </a:p>
          <a:p>
            <a:pPr lvl="1">
              <a:buClr>
                <a:srgbClr val="00B050"/>
              </a:buClr>
              <a:buFont typeface="Arial" pitchFamily="34" charset="0"/>
              <a:buChar char="+"/>
            </a:pPr>
            <a:r>
              <a:rPr lang="en-US" dirty="0" smtClean="0"/>
              <a:t>Spent inside</a:t>
            </a:r>
          </a:p>
          <a:p>
            <a:r>
              <a:rPr lang="en-US" sz="3500" dirty="0" smtClean="0"/>
              <a:t>Financed money paid back with </a:t>
            </a:r>
            <a:r>
              <a:rPr lang="en-US" sz="3500" b="1" dirty="0" smtClean="0"/>
              <a:t>inside money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‒"/>
            </a:pPr>
            <a:r>
              <a:rPr lang="en-US" dirty="0"/>
              <a:t>Spent outside</a:t>
            </a:r>
          </a:p>
          <a:p>
            <a:pPr lvl="1">
              <a:buClr>
                <a:srgbClr val="FFC000"/>
              </a:buClr>
              <a:buFont typeface="Calibri" pitchFamily="34" charset="0"/>
              <a:buChar char="o"/>
            </a:pPr>
            <a:r>
              <a:rPr lang="en-US" dirty="0"/>
              <a:t>Spent inside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0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Measures Net Impacts</a:t>
            </a:r>
            <a:br>
              <a:rPr lang="en-US" dirty="0" smtClean="0"/>
            </a:br>
            <a:r>
              <a:rPr lang="en-US" sz="1800" dirty="0" smtClean="0"/>
              <a:t>“Gross” does not consider alternative uses of inside money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409469"/>
              </p:ext>
            </p:extLst>
          </p:nvPr>
        </p:nvGraphicFramePr>
        <p:xfrm>
          <a:off x="860425" y="1417642"/>
          <a:ext cx="8016874" cy="497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1275"/>
                <a:gridCol w="1536700"/>
                <a:gridCol w="3731239"/>
                <a:gridCol w="609917"/>
                <a:gridCol w="827743"/>
              </a:tblGrid>
              <a:tr h="994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Financing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Debt Repayment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Spending Pattern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Net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Gross</a:t>
                      </a:r>
                    </a:p>
                  </a:txBody>
                  <a:tcPr marL="18288" marR="18288" marT="0" marB="0" anchor="ctr"/>
                </a:tc>
              </a:tr>
              <a:tr h="497253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Non- Financed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Outside money spent outside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</a:t>
                      </a:r>
                    </a:p>
                  </a:txBody>
                  <a:tcPr marL="18288" marR="18288" marT="0" marB="0" anchor="ctr"/>
                </a:tc>
              </a:tr>
              <a:tr h="497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Outside money spent inside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</a:t>
                      </a:r>
                    </a:p>
                  </a:txBody>
                  <a:tcPr marL="18288" marR="18288" marT="0" marB="0" anchor="ctr"/>
                </a:tc>
              </a:tr>
              <a:tr h="497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Inside money </a:t>
                      </a:r>
                      <a:r>
                        <a:rPr lang="en-US" sz="1800" b="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spent </a:t>
                      </a:r>
                      <a:r>
                        <a:rPr lang="en-US" sz="1800" b="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outside</a:t>
                      </a:r>
                      <a:endParaRPr lang="en-US" sz="180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‒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</a:t>
                      </a:r>
                      <a:endParaRPr lang="en-US" sz="1800" b="1" kern="1200" dirty="0">
                        <a:solidFill>
                          <a:srgbClr val="FFC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88" marR="18288" marT="0" marB="0" anchor="ctr"/>
                </a:tc>
              </a:tr>
              <a:tr h="497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Inside money </a:t>
                      </a:r>
                      <a:r>
                        <a:rPr lang="en-US" sz="1800" b="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spent </a:t>
                      </a:r>
                      <a:r>
                        <a:rPr lang="en-US" sz="1800" b="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inside</a:t>
                      </a:r>
                      <a:endParaRPr lang="en-US" sz="180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</a:t>
                      </a:r>
                    </a:p>
                  </a:txBody>
                  <a:tcPr marL="18288" marR="18288" marT="0" marB="0" anchor="ctr"/>
                </a:tc>
              </a:tr>
              <a:tr h="497253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Financed (from outside)</a:t>
                      </a:r>
                    </a:p>
                  </a:txBody>
                  <a:tcPr marL="18288" marR="18288" marT="0" marB="0" anchor="ctr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Outside money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Spent outside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</a:t>
                      </a:r>
                    </a:p>
                  </a:txBody>
                  <a:tcPr marL="18288" marR="18288" marT="0" marB="0" anchor="ctr"/>
                </a:tc>
              </a:tr>
              <a:tr h="497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Spent inside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</a:t>
                      </a:r>
                    </a:p>
                  </a:txBody>
                  <a:tcPr marL="18288" marR="18288" marT="0" marB="0" anchor="ctr"/>
                </a:tc>
              </a:tr>
              <a:tr h="497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Inside money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Spent </a:t>
                      </a:r>
                      <a:r>
                        <a:rPr lang="en-US" sz="1800" b="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outside</a:t>
                      </a:r>
                      <a:endParaRPr lang="en-US" sz="180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‒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</a:t>
                      </a:r>
                      <a:endParaRPr lang="en-US" sz="1800" b="1" kern="1200" dirty="0">
                        <a:solidFill>
                          <a:srgbClr val="FFC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88" marR="18288" marT="0" marB="0" anchor="ctr"/>
                </a:tc>
              </a:tr>
              <a:tr h="497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Spent </a:t>
                      </a:r>
                      <a:r>
                        <a:rPr lang="en-US" sz="1800" b="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inside</a:t>
                      </a:r>
                      <a:endParaRPr lang="en-US" sz="180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</a:t>
                      </a:r>
                    </a:p>
                  </a:txBody>
                  <a:tcPr marL="18288" marR="18288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</a:t>
                      </a:r>
                    </a:p>
                  </a:txBody>
                  <a:tcPr marL="18288" marR="1828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3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Presents Leveraged Unit Impacts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421468"/>
              </p:ext>
            </p:extLst>
          </p:nvPr>
        </p:nvGraphicFramePr>
        <p:xfrm>
          <a:off x="1219200" y="1577181"/>
          <a:ext cx="7594600" cy="4595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54600"/>
                <a:gridCol w="1120681"/>
                <a:gridCol w="1419319"/>
              </a:tblGrid>
              <a:tr h="745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Measures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76" marR="365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Value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76" marR="365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</a:rPr>
                        <a:t>Calculation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76" marR="36576" marT="0" marB="0" anchor="ctr"/>
                </a:tc>
              </a:tr>
              <a:tr h="7698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(1) Total 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jobs created (person-years)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76" marR="3657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320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76" marR="36576" marT="0" marB="0" anchor="ctr"/>
                </a:tc>
                <a:tc>
                  <a:txBody>
                    <a:bodyPr/>
                    <a:lstStyle/>
                    <a:p>
                      <a:endParaRPr lang="en-US" sz="2200" dirty="0">
                        <a:effectLst/>
                        <a:latin typeface="+mn-lt"/>
                      </a:endParaRPr>
                    </a:p>
                  </a:txBody>
                  <a:tcPr marL="36576" marR="36576" marT="0" marB="0" anchor="ctr"/>
                </a:tc>
              </a:tr>
              <a:tr h="7698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(2) Total 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spending </a:t>
                      </a:r>
                      <a:r>
                        <a:rPr lang="en-US" sz="2200" dirty="0">
                          <a:effectLst/>
                          <a:latin typeface="+mn-lt"/>
                        </a:rPr>
                        <a:t>from 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all sources </a:t>
                      </a:r>
                      <a:r>
                        <a:rPr lang="en-US" sz="2200" dirty="0">
                          <a:effectLst/>
                          <a:latin typeface="+mn-lt"/>
                        </a:rPr>
                        <a:t>($ M)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76" marR="3657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$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83.7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76" marR="36576" marT="0" marB="0" anchor="ctr"/>
                </a:tc>
                <a:tc>
                  <a:txBody>
                    <a:bodyPr/>
                    <a:lstStyle/>
                    <a:p>
                      <a:endParaRPr lang="en-US" sz="2200" dirty="0">
                        <a:effectLst/>
                        <a:latin typeface="+mn-lt"/>
                      </a:endParaRPr>
                    </a:p>
                  </a:txBody>
                  <a:tcPr marL="36576" marR="36576" marT="0" marB="0" anchor="ctr"/>
                </a:tc>
              </a:tr>
              <a:tr h="7698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(3) Total 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spending </a:t>
                      </a:r>
                      <a:r>
                        <a:rPr lang="en-US" sz="2200" dirty="0">
                          <a:effectLst/>
                          <a:latin typeface="+mn-lt"/>
                        </a:rPr>
                        <a:t>from 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local sources </a:t>
                      </a:r>
                      <a:r>
                        <a:rPr lang="en-US" sz="2200" dirty="0">
                          <a:effectLst/>
                          <a:latin typeface="+mn-lt"/>
                        </a:rPr>
                        <a:t>($ M)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76" marR="3657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$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47.5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76" marR="36576" marT="0" marB="0" anchor="ctr"/>
                </a:tc>
                <a:tc>
                  <a:txBody>
                    <a:bodyPr/>
                    <a:lstStyle/>
                    <a:p>
                      <a:endParaRPr lang="en-US" sz="2200" dirty="0">
                        <a:effectLst/>
                        <a:latin typeface="+mn-lt"/>
                      </a:endParaRPr>
                    </a:p>
                  </a:txBody>
                  <a:tcPr marL="36576" marR="36576" marT="0" marB="0" anchor="ctr"/>
                </a:tc>
              </a:tr>
              <a:tr h="7698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(4) Regular 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unit impacts (jobs / </a:t>
                      </a:r>
                      <a:r>
                        <a:rPr lang="en-US" sz="2200" dirty="0">
                          <a:effectLst/>
                          <a:latin typeface="+mn-lt"/>
                        </a:rPr>
                        <a:t>$1 M)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76" marR="3657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</a:rPr>
                        <a:t>3.8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76" marR="365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(1) / (2)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76" marR="36576" marT="0" marB="0" anchor="ctr"/>
                </a:tc>
              </a:tr>
              <a:tr h="7698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</a:rPr>
                        <a:t>(5) </a:t>
                      </a:r>
                      <a:r>
                        <a:rPr lang="en-US" sz="2200" dirty="0">
                          <a:effectLst/>
                          <a:latin typeface="+mn-lt"/>
                        </a:rPr>
                        <a:t>Leveraged </a:t>
                      </a:r>
                      <a:r>
                        <a:rPr lang="en-US" sz="2200" dirty="0" smtClean="0">
                          <a:effectLst/>
                          <a:latin typeface="+mn-lt"/>
                        </a:rPr>
                        <a:t>unit impacts (jobs /$</a:t>
                      </a:r>
                      <a:r>
                        <a:rPr lang="en-US" sz="2200" dirty="0">
                          <a:effectLst/>
                          <a:latin typeface="+mn-lt"/>
                        </a:rPr>
                        <a:t>1 M)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76" marR="3657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</a:rPr>
                        <a:t>6.7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76" marR="365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</a:rPr>
                        <a:t>(1) / (3)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76" marR="3657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49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REQUIREMENTS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Amount of spending by type </a:t>
            </a:r>
            <a:r>
              <a:rPr lang="en-US" dirty="0" smtClean="0"/>
              <a:t>&amp; </a:t>
            </a:r>
            <a:r>
              <a:rPr lang="en-US" dirty="0" smtClean="0"/>
              <a:t>component</a:t>
            </a:r>
          </a:p>
          <a:p>
            <a:r>
              <a:rPr lang="en-US" dirty="0" smtClean="0"/>
              <a:t>Pattern of non-financed spending</a:t>
            </a:r>
          </a:p>
          <a:p>
            <a:r>
              <a:rPr lang="en-US" dirty="0" smtClean="0"/>
              <a:t>Pattern of financed spending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02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Amount of Spending</a:t>
            </a:r>
            <a:br>
              <a:rPr lang="en-US" dirty="0" smtClean="0"/>
            </a:br>
            <a:r>
              <a:rPr lang="en-US" sz="2000" dirty="0" smtClean="0"/>
              <a:t>by </a:t>
            </a:r>
            <a:r>
              <a:rPr lang="en-US" sz="2000" dirty="0" smtClean="0"/>
              <a:t>type </a:t>
            </a:r>
            <a:r>
              <a:rPr lang="en-US" sz="2000" dirty="0" smtClean="0"/>
              <a:t>and category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531015"/>
              </p:ext>
            </p:extLst>
          </p:nvPr>
        </p:nvGraphicFramePr>
        <p:xfrm>
          <a:off x="1137685" y="1445884"/>
          <a:ext cx="7549115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84380"/>
                <a:gridCol w="1158949"/>
                <a:gridCol w="1105786"/>
              </a:tblGrid>
              <a:tr h="1993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Types/Categories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Non-</a:t>
                      </a:r>
                      <a:r>
                        <a:rPr lang="en-US" sz="2000" baseline="0" dirty="0" smtClean="0">
                          <a:effectLst/>
                        </a:rPr>
                        <a:t> Financed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Financed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1450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O&amp;M (M</a:t>
                      </a: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2011$)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$69,569</a:t>
                      </a: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marL="68580" marR="68580" marT="0" marB="0" anchor="ctr"/>
                </a:tc>
              </a:tr>
              <a:tr h="171450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Capital Spending by Category (M 2011$)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Land </a:t>
                      </a:r>
                      <a:r>
                        <a:rPr lang="en-US" sz="2000" dirty="0">
                          <a:effectLst/>
                        </a:rPr>
                        <a:t>Cost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Design </a:t>
                      </a:r>
                      <a:r>
                        <a:rPr lang="en-US" sz="2000" dirty="0">
                          <a:effectLst/>
                        </a:rPr>
                        <a:t>and Engineering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Guideway </a:t>
                      </a:r>
                      <a:r>
                        <a:rPr lang="en-US" sz="2000" dirty="0">
                          <a:effectLst/>
                        </a:rPr>
                        <a:t>(net of land cost)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Passenger </a:t>
                      </a:r>
                      <a:r>
                        <a:rPr lang="en-US" sz="2000" dirty="0">
                          <a:effectLst/>
                        </a:rPr>
                        <a:t>Stations (net of land cost)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$32.4</a:t>
                      </a: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Administrative </a:t>
                      </a:r>
                      <a:r>
                        <a:rPr lang="en-US" sz="2000" dirty="0">
                          <a:effectLst/>
                        </a:rPr>
                        <a:t>Buildings (net of land cost)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$339.7</a:t>
                      </a: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Maintenance </a:t>
                      </a:r>
                      <a:r>
                        <a:rPr lang="en-US" sz="2000" dirty="0">
                          <a:effectLst/>
                        </a:rPr>
                        <a:t>Facilities (net of land cost)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$1,313</a:t>
                      </a: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Other </a:t>
                      </a:r>
                      <a:r>
                        <a:rPr lang="en-US" sz="2000" dirty="0">
                          <a:effectLst/>
                        </a:rPr>
                        <a:t>Capital Projects (net of land cost)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$3,274</a:t>
                      </a: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Revenue </a:t>
                      </a:r>
                      <a:r>
                        <a:rPr lang="en-US" sz="2000" dirty="0">
                          <a:effectLst/>
                        </a:rPr>
                        <a:t>Vehicles – Bus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$8,270</a:t>
                      </a: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Revenue </a:t>
                      </a:r>
                      <a:r>
                        <a:rPr lang="en-US" sz="2000" dirty="0">
                          <a:effectLst/>
                        </a:rPr>
                        <a:t>Vehicles – Rail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Service </a:t>
                      </a:r>
                      <a:r>
                        <a:rPr lang="en-US" sz="2000" dirty="0">
                          <a:effectLst/>
                        </a:rPr>
                        <a:t>Vehicles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$36.6</a:t>
                      </a: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Fair </a:t>
                      </a:r>
                      <a:r>
                        <a:rPr lang="en-US" sz="2000" dirty="0">
                          <a:effectLst/>
                        </a:rPr>
                        <a:t>Revenue Collection Systems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$6.5</a:t>
                      </a: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Communications </a:t>
                      </a:r>
                      <a:r>
                        <a:rPr lang="en-US" sz="2000" dirty="0">
                          <a:effectLst/>
                        </a:rPr>
                        <a:t>and Information Systems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$1,269</a:t>
                      </a: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45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of Non-Financed Spending</a:t>
            </a:r>
            <a:br>
              <a:rPr lang="en-US" dirty="0" smtClean="0"/>
            </a:br>
            <a:r>
              <a:rPr lang="en-US" sz="2000" dirty="0"/>
              <a:t>b</a:t>
            </a:r>
            <a:r>
              <a:rPr lang="en-US" sz="2000" dirty="0" smtClean="0"/>
              <a:t>y source and destination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045628"/>
              </p:ext>
            </p:extLst>
          </p:nvPr>
        </p:nvGraphicFramePr>
        <p:xfrm>
          <a:off x="1084521" y="1555861"/>
          <a:ext cx="7719238" cy="49852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4037"/>
                <a:gridCol w="917621"/>
                <a:gridCol w="825860"/>
                <a:gridCol w="825860"/>
                <a:gridCol w="825860"/>
              </a:tblGrid>
              <a:tr h="766614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Types and Categories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Distribution by Destination of Spending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Distribution by Source of Funds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1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</a:rPr>
                        <a:t>Outside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</a:rPr>
                        <a:t>Inside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</a:rPr>
                        <a:t>Outside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</a:rPr>
                        <a:t>Inside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b">
                    <a:solidFill>
                      <a:schemeClr val="accent1"/>
                    </a:solidFill>
                  </a:tcPr>
                </a:tc>
              </a:tr>
              <a:tr h="255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Total O&amp;M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32%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68%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55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Capital Spending by Category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55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Land Cost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55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Design and Engineering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55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Guideway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55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Passenger Stations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55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Administrative Buildings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55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Maintenance Facilities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55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Other Capital Projects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55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Revenue Vehicles - Bus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55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Revenue Vehicles - Rail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55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Service Vehicles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55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Fair Revenue Collection Systems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55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Communications and Information Systems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7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of Financed Spending</a:t>
            </a:r>
            <a:br>
              <a:rPr lang="en-US" dirty="0" smtClean="0"/>
            </a:br>
            <a:r>
              <a:rPr lang="en-US" sz="2000" dirty="0" smtClean="0"/>
              <a:t>by destination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91234"/>
              </p:ext>
            </p:extLst>
          </p:nvPr>
        </p:nvGraphicFramePr>
        <p:xfrm>
          <a:off x="1562984" y="1417636"/>
          <a:ext cx="6655981" cy="5123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3407"/>
                <a:gridCol w="1006617"/>
                <a:gridCol w="905957"/>
              </a:tblGrid>
              <a:tr h="845778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Types and Categories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Distribution by Destination of Spending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</a:rPr>
                        <a:t>Outside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</a:rPr>
                        <a:t>Inside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b">
                    <a:solidFill>
                      <a:schemeClr val="accent1"/>
                    </a:solidFill>
                  </a:tcPr>
                </a:tc>
              </a:tr>
              <a:tr h="28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Total O&amp;M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8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Capital Spending by Category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8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Land Cost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8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Design and Engineering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8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Guideway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8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Passenger Stations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8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Administrative Buildings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8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Maintenance Facilities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75%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8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Other Capital Projects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8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Revenue Vehicles - Bus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8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Revenue Vehicles - Rail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8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Service Vehicles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8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Fair Revenue Collection Systems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8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Communications and Information Systems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54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FLORIDA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of spending patterns</a:t>
            </a:r>
          </a:p>
          <a:p>
            <a:r>
              <a:rPr lang="en-US" dirty="0" smtClean="0"/>
              <a:t>Selected multipliers</a:t>
            </a:r>
          </a:p>
          <a:p>
            <a:r>
              <a:rPr lang="en-US" dirty="0" smtClean="0"/>
              <a:t>Selected results on </a:t>
            </a:r>
            <a:r>
              <a:rPr lang="en-US" dirty="0"/>
              <a:t>j</a:t>
            </a:r>
            <a:r>
              <a:rPr lang="en-US" dirty="0" smtClean="0"/>
              <a:t>ob </a:t>
            </a:r>
            <a:r>
              <a:rPr lang="en-US" dirty="0"/>
              <a:t>i</a:t>
            </a:r>
            <a:r>
              <a:rPr lang="en-US" dirty="0" smtClean="0"/>
              <a:t>mpacts</a:t>
            </a:r>
          </a:p>
          <a:p>
            <a:r>
              <a:rPr lang="en-US" dirty="0" smtClean="0"/>
              <a:t>Influence of spending patterns on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Spending Patterns</a:t>
            </a:r>
            <a:br>
              <a:rPr lang="en-US" dirty="0" smtClean="0"/>
            </a:br>
            <a:r>
              <a:rPr lang="en-US" sz="2000" dirty="0" smtClean="0"/>
              <a:t>2009-2011 average</a:t>
            </a:r>
            <a:endParaRPr lang="en-US" sz="20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364574136"/>
              </p:ext>
            </p:extLst>
          </p:nvPr>
        </p:nvGraphicFramePr>
        <p:xfrm>
          <a:off x="1320801" y="1701800"/>
          <a:ext cx="7178306" cy="4610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82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Multipliers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for two industries on job impacts</a:t>
            </a:r>
            <a:endParaRPr lang="en-US" sz="20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374305622"/>
              </p:ext>
            </p:extLst>
          </p:nvPr>
        </p:nvGraphicFramePr>
        <p:xfrm>
          <a:off x="1320801" y="1701800"/>
          <a:ext cx="7178306" cy="4610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620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81100" y="1600200"/>
            <a:ext cx="75057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Motivation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</a:t>
            </a:r>
            <a:r>
              <a:rPr lang="en-US" dirty="0" smtClean="0"/>
              <a:t>ool</a:t>
            </a:r>
          </a:p>
          <a:p>
            <a:r>
              <a:rPr lang="en-US" dirty="0" smtClean="0"/>
              <a:t>The basic method</a:t>
            </a:r>
          </a:p>
          <a:p>
            <a:r>
              <a:rPr lang="en-US" dirty="0" smtClean="0"/>
              <a:t>Focus on three features</a:t>
            </a:r>
          </a:p>
          <a:p>
            <a:r>
              <a:rPr lang="en-US" dirty="0" smtClean="0"/>
              <a:t>Data requirement</a:t>
            </a:r>
          </a:p>
          <a:p>
            <a:r>
              <a:rPr lang="en-US" dirty="0" smtClean="0"/>
              <a:t>Central Florida</a:t>
            </a:r>
          </a:p>
          <a:p>
            <a:r>
              <a:rPr lang="en-US" dirty="0" smtClean="0"/>
              <a:t>Guidance</a:t>
            </a:r>
          </a:p>
          <a:p>
            <a:r>
              <a:rPr lang="en-US" dirty="0" smtClean="0"/>
              <a:t>Additional Info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Selected Results on Job Impacts</a:t>
            </a:r>
            <a:br>
              <a:rPr lang="en-US" dirty="0" smtClean="0"/>
            </a:br>
            <a:r>
              <a:rPr lang="en-US" sz="2000" dirty="0" smtClean="0"/>
              <a:t>Total Jobs Created vs. Supported</a:t>
            </a:r>
            <a:endParaRPr lang="en-US" sz="20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809171515"/>
              </p:ext>
            </p:extLst>
          </p:nvPr>
        </p:nvGraphicFramePr>
        <p:xfrm>
          <a:off x="1323975" y="1590675"/>
          <a:ext cx="7286625" cy="479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809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of Spending Patterns</a:t>
            </a:r>
            <a:br>
              <a:rPr lang="en-US" dirty="0" smtClean="0"/>
            </a:br>
            <a:r>
              <a:rPr lang="en-US" sz="2000" dirty="0" smtClean="0"/>
              <a:t>Total Jobs Created</a:t>
            </a:r>
            <a:endParaRPr lang="en-US" sz="20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71284312"/>
              </p:ext>
            </p:extLst>
          </p:nvPr>
        </p:nvGraphicFramePr>
        <p:xfrm>
          <a:off x="1320801" y="1701800"/>
          <a:ext cx="7178306" cy="4610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987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of Spending Patterns</a:t>
            </a:r>
            <a:br>
              <a:rPr lang="en-US" dirty="0" smtClean="0"/>
            </a:br>
            <a:r>
              <a:rPr lang="en-US" sz="2000" dirty="0" smtClean="0"/>
              <a:t>Ratio of Jobs </a:t>
            </a:r>
            <a:r>
              <a:rPr lang="en-US" sz="2000" dirty="0" smtClean="0"/>
              <a:t>Supported </a:t>
            </a:r>
            <a:r>
              <a:rPr lang="en-US" sz="2000" dirty="0" smtClean="0"/>
              <a:t>over </a:t>
            </a:r>
            <a:r>
              <a:rPr lang="en-US" sz="2000" dirty="0" smtClean="0"/>
              <a:t>Jobs Created</a:t>
            </a:r>
            <a:endParaRPr lang="en-US" sz="20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04213865"/>
              </p:ext>
            </p:extLst>
          </p:nvPr>
        </p:nvGraphicFramePr>
        <p:xfrm>
          <a:off x="1320801" y="1701800"/>
          <a:ext cx="7178306" cy="4610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987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22" y="96838"/>
            <a:ext cx="7826478" cy="957262"/>
          </a:xfrm>
        </p:spPr>
        <p:txBody>
          <a:bodyPr/>
          <a:lstStyle/>
          <a:p>
            <a:r>
              <a:rPr lang="en-US" dirty="0" smtClean="0"/>
              <a:t>Influence of Spending Patterns</a:t>
            </a:r>
            <a:br>
              <a:rPr lang="en-US" dirty="0" smtClean="0"/>
            </a:br>
            <a:r>
              <a:rPr lang="en-US" sz="2000" dirty="0" smtClean="0"/>
              <a:t>Leveraged </a:t>
            </a:r>
            <a:r>
              <a:rPr lang="en-US" sz="2000" dirty="0"/>
              <a:t>j</a:t>
            </a:r>
            <a:r>
              <a:rPr lang="en-US" sz="2000" dirty="0" smtClean="0"/>
              <a:t>ob </a:t>
            </a:r>
            <a:r>
              <a:rPr lang="en-US" sz="2000" dirty="0"/>
              <a:t>i</a:t>
            </a:r>
            <a:r>
              <a:rPr lang="en-US" sz="2000" dirty="0" smtClean="0"/>
              <a:t>mpacts</a:t>
            </a:r>
            <a:endParaRPr lang="en-US" sz="20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608028126"/>
              </p:ext>
            </p:extLst>
          </p:nvPr>
        </p:nvGraphicFramePr>
        <p:xfrm>
          <a:off x="1231900" y="1244600"/>
          <a:ext cx="7543800" cy="542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987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322" y="1417638"/>
            <a:ext cx="7826477" cy="486620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Focus on measuring and using net impacts</a:t>
            </a:r>
          </a:p>
          <a:p>
            <a:r>
              <a:rPr lang="en-US" dirty="0" smtClean="0"/>
              <a:t>Carefully qualify gross impacts when used</a:t>
            </a:r>
          </a:p>
          <a:p>
            <a:r>
              <a:rPr lang="en-US" dirty="0" smtClean="0"/>
              <a:t>Designed for the magnitude of impacts</a:t>
            </a:r>
          </a:p>
          <a:p>
            <a:r>
              <a:rPr lang="en-US" dirty="0" smtClean="0"/>
              <a:t>Can use estimates for input data</a:t>
            </a:r>
          </a:p>
          <a:p>
            <a:r>
              <a:rPr lang="en-US" dirty="0" smtClean="0"/>
              <a:t>High dependence on spending patterns:</a:t>
            </a:r>
          </a:p>
          <a:p>
            <a:pPr lvl="1"/>
            <a:r>
              <a:rPr lang="en-US" dirty="0" smtClean="0"/>
              <a:t>Avoid applying results on unit impacts from larger areas (e.g., </a:t>
            </a:r>
            <a:r>
              <a:rPr lang="en-US" dirty="0" smtClean="0"/>
              <a:t>nationwide or statewide </a:t>
            </a:r>
            <a:r>
              <a:rPr lang="en-US" dirty="0" smtClean="0"/>
              <a:t>to </a:t>
            </a:r>
            <a:r>
              <a:rPr lang="en-US" dirty="0" smtClean="0"/>
              <a:t>a county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 careful with applying results from one area to another of similar geographies (e.g., MSA)</a:t>
            </a:r>
          </a:p>
          <a:p>
            <a:pPr lvl="1"/>
            <a:r>
              <a:rPr lang="en-US" dirty="0" smtClean="0"/>
              <a:t>Be careful with applying current results to planned spending for a given study area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74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</a:t>
            </a: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Acknowledgment</a:t>
            </a:r>
          </a:p>
          <a:p>
            <a:pPr lvl="1"/>
            <a:r>
              <a:rPr lang="en-US" dirty="0" smtClean="0"/>
              <a:t>FDOT funded the study through NCTR</a:t>
            </a:r>
            <a:endParaRPr lang="en-US" dirty="0"/>
          </a:p>
          <a:p>
            <a:pPr lvl="1"/>
            <a:r>
              <a:rPr lang="en-US" dirty="0" smtClean="0"/>
              <a:t>John Zielinski was the FDOT Project Manager</a:t>
            </a:r>
          </a:p>
          <a:p>
            <a:r>
              <a:rPr lang="en-US" dirty="0" smtClean="0"/>
              <a:t>Contacts</a:t>
            </a:r>
          </a:p>
          <a:p>
            <a:pPr lvl="1"/>
            <a:r>
              <a:rPr lang="en-US" dirty="0" smtClean="0"/>
              <a:t>Xuehao Chu, </a:t>
            </a:r>
            <a:r>
              <a:rPr lang="en-US" dirty="0" smtClean="0">
                <a:hlinkClick r:id="rId2"/>
              </a:rPr>
              <a:t>xchu@cutr.usf.edu</a:t>
            </a:r>
            <a:r>
              <a:rPr lang="en-US" dirty="0" smtClean="0"/>
              <a:t>, 813-974-9831</a:t>
            </a:r>
          </a:p>
          <a:p>
            <a:pPr lvl="1"/>
            <a:r>
              <a:rPr lang="en-US" dirty="0" smtClean="0"/>
              <a:t>John Zielinski, </a:t>
            </a:r>
            <a:r>
              <a:rPr lang="en-US" dirty="0" smtClean="0">
                <a:hlinkClick r:id="rId3"/>
              </a:rPr>
              <a:t>john.zielinski@dot.state.fl.us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Access</a:t>
            </a:r>
          </a:p>
          <a:p>
            <a:pPr lvl="1"/>
            <a:r>
              <a:rPr lang="en-US" dirty="0">
                <a:hlinkClick r:id="rId4"/>
              </a:rPr>
              <a:t>http://www.nctr.usf.edu/category/publications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41400" y="1600200"/>
            <a:ext cx="7797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Benefits of providing transit services</a:t>
            </a:r>
          </a:p>
          <a:p>
            <a:pPr lvl="1"/>
            <a:r>
              <a:rPr lang="en-US" dirty="0" smtClean="0"/>
              <a:t>Transportation benefits</a:t>
            </a:r>
          </a:p>
          <a:p>
            <a:pPr lvl="1"/>
            <a:r>
              <a:rPr lang="en-US" b="1" dirty="0" smtClean="0"/>
              <a:t>Economic impacts</a:t>
            </a:r>
            <a:endParaRPr lang="en-US" b="1" dirty="0" smtClean="0"/>
          </a:p>
          <a:p>
            <a:r>
              <a:rPr lang="en-US" dirty="0" smtClean="0"/>
              <a:t>Need for information on transit’s economic impacts</a:t>
            </a:r>
            <a:endParaRPr lang="en-US" dirty="0" smtClean="0"/>
          </a:p>
          <a:p>
            <a:r>
              <a:rPr lang="en-US" dirty="0" smtClean="0"/>
              <a:t>Current sources of information</a:t>
            </a:r>
          </a:p>
          <a:p>
            <a:pPr lvl="1"/>
            <a:r>
              <a:rPr lang="en-US" dirty="0" smtClean="0"/>
              <a:t>Locally funded studies: costly and time-consuming</a:t>
            </a:r>
          </a:p>
          <a:p>
            <a:pPr lvl="1"/>
            <a:r>
              <a:rPr lang="en-US" dirty="0" smtClean="0"/>
              <a:t>Results from larger geographies or other areas: limited relevance &amp; can be seriously misleading</a:t>
            </a:r>
          </a:p>
          <a:p>
            <a:r>
              <a:rPr lang="en-US" dirty="0" smtClean="0"/>
              <a:t>Developing an Excel-based tool</a:t>
            </a:r>
          </a:p>
          <a:p>
            <a:pPr lvl="1"/>
            <a:r>
              <a:rPr lang="en-US" dirty="0" smtClean="0"/>
              <a:t>Providing objective, current, and area-specific results</a:t>
            </a:r>
          </a:p>
          <a:p>
            <a:pPr lvl="1"/>
            <a:r>
              <a:rPr lang="en-US" dirty="0"/>
              <a:t>Low-cost and easy to use</a:t>
            </a:r>
          </a:p>
          <a:p>
            <a:pPr lvl="1"/>
            <a:r>
              <a:rPr lang="en-US" dirty="0" smtClean="0"/>
              <a:t>Flexible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60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TOOL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41400" y="1600200"/>
            <a:ext cx="7645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Tool components</a:t>
            </a:r>
            <a:endParaRPr lang="en-US" sz="800" dirty="0" smtClean="0"/>
          </a:p>
          <a:p>
            <a:r>
              <a:rPr lang="en-US" dirty="0" smtClean="0"/>
              <a:t>What it does and does not do</a:t>
            </a:r>
          </a:p>
          <a:p>
            <a:r>
              <a:rPr lang="en-US" dirty="0" smtClean="0"/>
              <a:t>Applicability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Components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 – main features + project report</a:t>
            </a:r>
          </a:p>
          <a:p>
            <a:r>
              <a:rPr lang="en-US" dirty="0" smtClean="0"/>
              <a:t>INPUT – all required data entered </a:t>
            </a:r>
            <a:r>
              <a:rPr lang="en-US" dirty="0" smtClean="0"/>
              <a:t>here</a:t>
            </a:r>
          </a:p>
          <a:p>
            <a:pPr lvl="1"/>
            <a:r>
              <a:rPr lang="en-US" dirty="0" smtClean="0"/>
              <a:t>Spending data from NTD for existing service</a:t>
            </a:r>
          </a:p>
          <a:p>
            <a:pPr lvl="1"/>
            <a:r>
              <a:rPr lang="en-US" dirty="0" smtClean="0"/>
              <a:t>Multipliers from RIMS II</a:t>
            </a:r>
            <a:endParaRPr lang="en-US" dirty="0" smtClean="0"/>
          </a:p>
          <a:p>
            <a:r>
              <a:rPr lang="en-US" dirty="0" smtClean="0"/>
              <a:t>CALCULATIONS – does all calculations </a:t>
            </a:r>
          </a:p>
          <a:p>
            <a:r>
              <a:rPr lang="en-US" dirty="0" smtClean="0"/>
              <a:t>RESULTS – for a range of options</a:t>
            </a:r>
          </a:p>
        </p:txBody>
      </p:sp>
    </p:spTree>
    <p:extLst>
      <p:ext uri="{BB962C8B-B14F-4D97-AF65-F5344CB8AC3E}">
        <p14:creationId xmlns:p14="http://schemas.microsoft.com/office/powerpoint/2010/main" val="14817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Tool Does &amp; Does Not Do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What it does estimate</a:t>
            </a:r>
          </a:p>
          <a:p>
            <a:pPr lvl="1"/>
            <a:r>
              <a:rPr lang="en-US" dirty="0" smtClean="0"/>
              <a:t>economic impacts of </a:t>
            </a:r>
            <a:r>
              <a:rPr lang="en-US" dirty="0" smtClean="0"/>
              <a:t>spending on transit through </a:t>
            </a:r>
            <a:r>
              <a:rPr lang="en-US" dirty="0" smtClean="0"/>
              <a:t>its ripple effects in the local economy</a:t>
            </a:r>
          </a:p>
          <a:p>
            <a:r>
              <a:rPr lang="en-US" dirty="0" smtClean="0"/>
              <a:t>What it does not estimate</a:t>
            </a:r>
          </a:p>
          <a:p>
            <a:pPr lvl="1"/>
            <a:r>
              <a:rPr lang="en-US" dirty="0" smtClean="0"/>
              <a:t>transportation benefits of transit,</a:t>
            </a:r>
          </a:p>
          <a:p>
            <a:pPr lvl="1"/>
            <a:r>
              <a:rPr lang="en-US" dirty="0" smtClean="0"/>
              <a:t>economic impacts of highway spending, or</a:t>
            </a:r>
          </a:p>
          <a:p>
            <a:pPr lvl="1"/>
            <a:r>
              <a:rPr lang="en-US" dirty="0" smtClean="0"/>
              <a:t>economic impacts of using transit spending alternatively (e.g., highway projects)</a:t>
            </a:r>
          </a:p>
        </p:txBody>
      </p:sp>
    </p:spTree>
    <p:extLst>
      <p:ext uri="{BB962C8B-B14F-4D97-AF65-F5344CB8AC3E}">
        <p14:creationId xmlns:p14="http://schemas.microsoft.com/office/powerpoint/2010/main" val="24010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Applicability to Impact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322" y="1318437"/>
            <a:ext cx="7826477" cy="5260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Feasible </a:t>
            </a:r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Actual required data are available for existing service</a:t>
            </a:r>
          </a:p>
          <a:p>
            <a:pPr lvl="1"/>
            <a:r>
              <a:rPr lang="en-US" dirty="0" smtClean="0"/>
              <a:t>Estimated </a:t>
            </a:r>
            <a:r>
              <a:rPr lang="en-US" dirty="0" smtClean="0"/>
              <a:t>required data are available (e.g., planned)</a:t>
            </a:r>
          </a:p>
          <a:p>
            <a:r>
              <a:rPr lang="en-US" dirty="0" smtClean="0"/>
              <a:t>Proper </a:t>
            </a:r>
            <a:r>
              <a:rPr lang="en-US" dirty="0" smtClean="0"/>
              <a:t>applications</a:t>
            </a:r>
            <a:endParaRPr lang="en-US" dirty="0" smtClean="0"/>
          </a:p>
          <a:p>
            <a:pPr lvl="1"/>
            <a:r>
              <a:rPr lang="en-US" dirty="0" smtClean="0"/>
              <a:t>County-based geography</a:t>
            </a:r>
          </a:p>
          <a:p>
            <a:pPr lvl="1"/>
            <a:r>
              <a:rPr lang="en-US" dirty="0" smtClean="0"/>
              <a:t>Study area is of proper size</a:t>
            </a:r>
          </a:p>
          <a:p>
            <a:pPr lvl="1"/>
            <a:r>
              <a:rPr lang="en-US" dirty="0" smtClean="0"/>
              <a:t>Size of spending is of proper magnitude</a:t>
            </a:r>
          </a:p>
          <a:p>
            <a:pPr lvl="1"/>
            <a:r>
              <a:rPr lang="en-US" dirty="0" smtClean="0"/>
              <a:t>Does not use a lot of specialized labor</a:t>
            </a:r>
          </a:p>
          <a:p>
            <a:pPr lvl="1"/>
            <a:r>
              <a:rPr lang="en-US" dirty="0" smtClean="0"/>
              <a:t>Both part- and full-time employment</a:t>
            </a:r>
          </a:p>
          <a:p>
            <a:pPr lvl="1"/>
            <a:r>
              <a:rPr lang="en-US" dirty="0" smtClean="0"/>
              <a:t>Duration of spending is not too short</a:t>
            </a:r>
          </a:p>
          <a:p>
            <a:pPr lvl="1"/>
            <a:r>
              <a:rPr lang="en-US" dirty="0" smtClean="0"/>
              <a:t>To sustain impacts requires sustained spending of similar </a:t>
            </a:r>
            <a:r>
              <a:rPr lang="en-US" dirty="0" smtClean="0"/>
              <a:t>amount and patterns</a:t>
            </a:r>
            <a:endParaRPr lang="en-US" dirty="0" smtClean="0"/>
          </a:p>
          <a:p>
            <a:r>
              <a:rPr lang="en-US" dirty="0" smtClean="0"/>
              <a:t>Sensitivity analysis </a:t>
            </a:r>
            <a:r>
              <a:rPr lang="en-US" dirty="0" smtClean="0"/>
              <a:t>with respect to </a:t>
            </a:r>
            <a:r>
              <a:rPr lang="en-US" dirty="0" smtClean="0"/>
              <a:t>estimated </a:t>
            </a:r>
            <a:r>
              <a:rPr lang="en-US" dirty="0" smtClean="0"/>
              <a:t>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7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THE BASIC METHOD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700" dirty="0" smtClean="0"/>
              <a:t>Common for impact </a:t>
            </a:r>
            <a:r>
              <a:rPr lang="en-US" sz="1700" dirty="0" smtClean="0"/>
              <a:t>assessment</a:t>
            </a:r>
            <a:endParaRPr lang="en-US" sz="1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322" y="1549400"/>
            <a:ext cx="7826477" cy="50038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Uses multipliers to capture these effects of spending</a:t>
            </a:r>
          </a:p>
          <a:p>
            <a:pPr lvl="1"/>
            <a:r>
              <a:rPr lang="en-US" dirty="0" smtClean="0"/>
              <a:t>Direct (purchases by transit agency)</a:t>
            </a:r>
            <a:endParaRPr lang="en-US" dirty="0" smtClean="0"/>
          </a:p>
          <a:p>
            <a:pPr lvl="1"/>
            <a:r>
              <a:rPr lang="en-US" dirty="0" smtClean="0"/>
              <a:t>Indirect (ripple effects through business spending)</a:t>
            </a:r>
          </a:p>
          <a:p>
            <a:pPr lvl="1"/>
            <a:r>
              <a:rPr lang="en-US" dirty="0" smtClean="0"/>
              <a:t>Induced (ripple effects through household spending)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Assigns spending components to industries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Selects multiplier for each industry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Total Impacts for each spending component =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/>
              <a:t>(Spending component) </a:t>
            </a:r>
            <a:r>
              <a:rPr lang="en-US" b="1" dirty="0" smtClean="0"/>
              <a:t>x</a:t>
            </a:r>
            <a:r>
              <a:rPr lang="en-US" dirty="0" smtClean="0"/>
              <a:t> </a:t>
            </a:r>
            <a:r>
              <a:rPr lang="en-US" dirty="0" smtClean="0"/>
              <a:t>(multiplier </a:t>
            </a:r>
            <a:r>
              <a:rPr lang="en-US" dirty="0" smtClean="0"/>
              <a:t>for the </a:t>
            </a:r>
            <a:r>
              <a:rPr lang="en-US" dirty="0" smtClean="0"/>
              <a:t>industry)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KEY: What </a:t>
            </a:r>
            <a:r>
              <a:rPr lang="en-US" b="1" dirty="0" smtClean="0"/>
              <a:t>spending</a:t>
            </a:r>
            <a:r>
              <a:rPr lang="en-US" dirty="0" smtClean="0"/>
              <a:t> to use in this formula?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THREE FEATURES</a:t>
            </a:r>
            <a:br>
              <a:rPr lang="en-US" dirty="0" smtClean="0"/>
            </a:br>
            <a:r>
              <a:rPr lang="en-US" sz="2000" dirty="0" smtClean="0"/>
              <a:t>for this webinar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Follows best </a:t>
            </a:r>
            <a:r>
              <a:rPr lang="en-US" dirty="0" smtClean="0"/>
              <a:t>practices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Measures net impacts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Presents leveraged unit impacts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80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TR_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CUTR_PowerPoint_Template</Template>
  <TotalTime>1207</TotalTime>
  <Words>1220</Words>
  <Application>Microsoft Office PowerPoint</Application>
  <PresentationFormat>On-screen Show (4:3)</PresentationFormat>
  <Paragraphs>349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CUTR_PowerPoint_Template</vt:lpstr>
      <vt:lpstr>Custom Design</vt:lpstr>
      <vt:lpstr>PowerPoint Presentation</vt:lpstr>
      <vt:lpstr>OUTLINE</vt:lpstr>
      <vt:lpstr>MOTIVATION</vt:lpstr>
      <vt:lpstr>THE TOOL</vt:lpstr>
      <vt:lpstr>Tool Components</vt:lpstr>
      <vt:lpstr>What the Tool Does &amp; Does Not Do</vt:lpstr>
      <vt:lpstr>Applicability to Impact Assessment</vt:lpstr>
      <vt:lpstr>THE BASIC METHOD Common for impact assessment</vt:lpstr>
      <vt:lpstr>FOCUS ON THREE FEATURES for this webinar</vt:lpstr>
      <vt:lpstr>Follows Best Practices Break total spending into pieces &amp; consider them separately</vt:lpstr>
      <vt:lpstr>Measures Net Impacts “Gross” does not consider alternative uses of inside money</vt:lpstr>
      <vt:lpstr>Presents Leveraged Unit Impacts</vt:lpstr>
      <vt:lpstr>DATA REQUIREMENTS</vt:lpstr>
      <vt:lpstr>Amount of Spending by type and category</vt:lpstr>
      <vt:lpstr>Pattern of Non-Financed Spending by source and destination</vt:lpstr>
      <vt:lpstr>Pattern of Financed Spending by destination</vt:lpstr>
      <vt:lpstr>CENTRAL FLORIDA</vt:lpstr>
      <vt:lpstr>Summary of Spending Patterns 2009-2011 average</vt:lpstr>
      <vt:lpstr>Selected Multipliers for two industries on job impacts</vt:lpstr>
      <vt:lpstr>Selected Results on Job Impacts Total Jobs Created vs. Supported</vt:lpstr>
      <vt:lpstr>Influence of Spending Patterns Total Jobs Created</vt:lpstr>
      <vt:lpstr>Influence of Spending Patterns Ratio of Jobs Supported over Jobs Created</vt:lpstr>
      <vt:lpstr>Influence of Spending Patterns Leveraged job impacts</vt:lpstr>
      <vt:lpstr>GUIDANCE</vt:lpstr>
      <vt:lpstr>ADDITIONAL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xchu</dc:creator>
  <cp:lastModifiedBy>xchu</cp:lastModifiedBy>
  <cp:revision>117</cp:revision>
  <dcterms:created xsi:type="dcterms:W3CDTF">2013-07-03T12:29:35Z</dcterms:created>
  <dcterms:modified xsi:type="dcterms:W3CDTF">2013-07-23T17:14:00Z</dcterms:modified>
</cp:coreProperties>
</file>